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83" r:id="rId5"/>
    <p:sldId id="285" r:id="rId6"/>
    <p:sldId id="259" r:id="rId7"/>
    <p:sldId id="284" r:id="rId8"/>
    <p:sldId id="271" r:id="rId9"/>
  </p:sldIdLst>
  <p:sldSz cx="18288000" cy="10287000"/>
  <p:notesSz cx="6858000" cy="9144000"/>
  <p:embeddedFontLst>
    <p:embeddedFont>
      <p:font typeface="Cormorant Garamond Bold Italics"/>
      <p:regular r:id="rId10"/>
    </p:embeddedFont>
    <p:embeddedFont>
      <p:font typeface="Georgia" panose="02040502050405020303" pitchFamily="18" charset="0"/>
      <p:regular r:id="rId11"/>
      <p:bold r:id="rId12"/>
      <p:italic r:id="rId13"/>
      <p:boldItalic r:id="rId14"/>
    </p:embeddedFont>
    <p:embeddedFont>
      <p:font typeface="League Spartan"/>
      <p:regular r:id="rId15"/>
    </p:embeddedFont>
    <p:embeddedFont>
      <p:font typeface="Open Sans" panose="020F0502020204030204" pitchFamily="34" charset="0"/>
      <p:regular r:id="rId16"/>
    </p:embeddedFont>
    <p:embeddedFont>
      <p:font typeface="Open Sans Extra Bold"/>
      <p:regular r:id="rId17"/>
    </p:embeddedFont>
    <p:embeddedFont>
      <p:font typeface="Quicksand Bold"/>
      <p:regular r:id="rId18"/>
    </p:embeddedFont>
    <p:embeddedFont>
      <p:font typeface="Trebuchet MS" panose="020B060302020202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nato Loro" userId="120c7a9b-4456-4ceb-83f1-1459f5f63260" providerId="ADAL" clId="{478D3BCC-7A3F-49CF-A0B7-BA3386F69E2B}"/>
    <pc:docChg chg="undo redo custSel addSld delSld modSld sldOrd">
      <pc:chgData name="Renato Loro" userId="120c7a9b-4456-4ceb-83f1-1459f5f63260" providerId="ADAL" clId="{478D3BCC-7A3F-49CF-A0B7-BA3386F69E2B}" dt="2026-04-28T13:05:09.980" v="873" actId="2696"/>
      <pc:docMkLst>
        <pc:docMk/>
      </pc:docMkLst>
      <pc:sldChg chg="modSp mod">
        <pc:chgData name="Renato Loro" userId="120c7a9b-4456-4ceb-83f1-1459f5f63260" providerId="ADAL" clId="{478D3BCC-7A3F-49CF-A0B7-BA3386F69E2B}" dt="2026-04-23T17:10:25.865" v="156" actId="14100"/>
        <pc:sldMkLst>
          <pc:docMk/>
          <pc:sldMk cId="0" sldId="256"/>
        </pc:sldMkLst>
        <pc:picChg chg="mod">
          <ac:chgData name="Renato Loro" userId="120c7a9b-4456-4ceb-83f1-1459f5f63260" providerId="ADAL" clId="{478D3BCC-7A3F-49CF-A0B7-BA3386F69E2B}" dt="2026-04-23T17:10:25.865" v="156" actId="14100"/>
          <ac:picMkLst>
            <pc:docMk/>
            <pc:sldMk cId="0" sldId="256"/>
            <ac:picMk id="18" creationId="{D4256D19-BAD4-5AF6-F4F1-30E0A3DA45A6}"/>
          </ac:picMkLst>
        </pc:picChg>
      </pc:sldChg>
      <pc:sldChg chg="delSp modSp mod">
        <pc:chgData name="Renato Loro" userId="120c7a9b-4456-4ceb-83f1-1459f5f63260" providerId="ADAL" clId="{478D3BCC-7A3F-49CF-A0B7-BA3386F69E2B}" dt="2026-04-23T17:04:52.330" v="94" actId="478"/>
        <pc:sldMkLst>
          <pc:docMk/>
          <pc:sldMk cId="0" sldId="257"/>
        </pc:sldMkLst>
      </pc:sldChg>
      <pc:sldChg chg="addSp delSp modSp mod ord">
        <pc:chgData name="Renato Loro" userId="120c7a9b-4456-4ceb-83f1-1459f5f63260" providerId="ADAL" clId="{478D3BCC-7A3F-49CF-A0B7-BA3386F69E2B}" dt="2026-04-23T17:24:37.660" v="247" actId="1076"/>
        <pc:sldMkLst>
          <pc:docMk/>
          <pc:sldMk cId="0" sldId="258"/>
        </pc:sldMkLst>
        <pc:spChg chg="mod">
          <ac:chgData name="Renato Loro" userId="120c7a9b-4456-4ceb-83f1-1459f5f63260" providerId="ADAL" clId="{478D3BCC-7A3F-49CF-A0B7-BA3386F69E2B}" dt="2026-04-23T17:22:29.545" v="218" actId="20577"/>
          <ac:spMkLst>
            <pc:docMk/>
            <pc:sldMk cId="0" sldId="258"/>
            <ac:spMk id="7" creationId="{00000000-0000-0000-0000-000000000000}"/>
          </ac:spMkLst>
        </pc:spChg>
        <pc:spChg chg="add mod topLvl">
          <ac:chgData name="Renato Loro" userId="120c7a9b-4456-4ceb-83f1-1459f5f63260" providerId="ADAL" clId="{478D3BCC-7A3F-49CF-A0B7-BA3386F69E2B}" dt="2026-04-23T17:17:34.113" v="176" actId="1076"/>
          <ac:spMkLst>
            <pc:docMk/>
            <pc:sldMk cId="0" sldId="258"/>
            <ac:spMk id="27" creationId="{BC98D20F-BF21-0CBA-9ABF-C8E284F6404E}"/>
          </ac:spMkLst>
        </pc:spChg>
        <pc:spChg chg="add mod topLvl">
          <ac:chgData name="Renato Loro" userId="120c7a9b-4456-4ceb-83f1-1459f5f63260" providerId="ADAL" clId="{478D3BCC-7A3F-49CF-A0B7-BA3386F69E2B}" dt="2026-04-23T17:17:34.113" v="176" actId="1076"/>
          <ac:spMkLst>
            <pc:docMk/>
            <pc:sldMk cId="0" sldId="258"/>
            <ac:spMk id="29" creationId="{16461598-C1FF-B03B-6C3E-C968410E8BDA}"/>
          </ac:spMkLst>
        </pc:spChg>
        <pc:spChg chg="add mod topLvl">
          <ac:chgData name="Renato Loro" userId="120c7a9b-4456-4ceb-83f1-1459f5f63260" providerId="ADAL" clId="{478D3BCC-7A3F-49CF-A0B7-BA3386F69E2B}" dt="2026-04-23T17:17:34.113" v="176" actId="1076"/>
          <ac:spMkLst>
            <pc:docMk/>
            <pc:sldMk cId="0" sldId="258"/>
            <ac:spMk id="30" creationId="{5196C11F-3AC1-13A9-7647-CC82F4A6AF61}"/>
          </ac:spMkLst>
        </pc:spChg>
        <pc:spChg chg="mod">
          <ac:chgData name="Renato Loro" userId="120c7a9b-4456-4ceb-83f1-1459f5f63260" providerId="ADAL" clId="{478D3BCC-7A3F-49CF-A0B7-BA3386F69E2B}" dt="2026-04-23T17:19:20.978" v="195" actId="207"/>
          <ac:spMkLst>
            <pc:docMk/>
            <pc:sldMk cId="0" sldId="258"/>
            <ac:spMk id="34" creationId="{85503DF8-B596-B109-91A2-075F9981F374}"/>
          </ac:spMkLst>
        </pc:spChg>
        <pc:spChg chg="mod">
          <ac:chgData name="Renato Loro" userId="120c7a9b-4456-4ceb-83f1-1459f5f63260" providerId="ADAL" clId="{478D3BCC-7A3F-49CF-A0B7-BA3386F69E2B}" dt="2026-04-23T17:18:50.083" v="192" actId="1076"/>
          <ac:spMkLst>
            <pc:docMk/>
            <pc:sldMk cId="0" sldId="258"/>
            <ac:spMk id="35" creationId="{2988EC3B-6275-9A81-8CDD-5C6840044481}"/>
          </ac:spMkLst>
        </pc:spChg>
        <pc:spChg chg="mod">
          <ac:chgData name="Renato Loro" userId="120c7a9b-4456-4ceb-83f1-1459f5f63260" providerId="ADAL" clId="{478D3BCC-7A3F-49CF-A0B7-BA3386F69E2B}" dt="2026-04-23T17:19:20.978" v="195" actId="207"/>
          <ac:spMkLst>
            <pc:docMk/>
            <pc:sldMk cId="0" sldId="258"/>
            <ac:spMk id="36" creationId="{3A45B35D-306D-D33A-8E02-31452D818444}"/>
          </ac:spMkLst>
        </pc:spChg>
        <pc:spChg chg="mod">
          <ac:chgData name="Renato Loro" userId="120c7a9b-4456-4ceb-83f1-1459f5f63260" providerId="ADAL" clId="{478D3BCC-7A3F-49CF-A0B7-BA3386F69E2B}" dt="2026-04-23T17:19:00.680" v="194" actId="1076"/>
          <ac:spMkLst>
            <pc:docMk/>
            <pc:sldMk cId="0" sldId="258"/>
            <ac:spMk id="37" creationId="{13B79AA1-6940-E02A-B153-9AB93E85315B}"/>
          </ac:spMkLst>
        </pc:spChg>
        <pc:spChg chg="mod">
          <ac:chgData name="Renato Loro" userId="120c7a9b-4456-4ceb-83f1-1459f5f63260" providerId="ADAL" clId="{478D3BCC-7A3F-49CF-A0B7-BA3386F69E2B}" dt="2026-04-23T17:19:20.978" v="195" actId="207"/>
          <ac:spMkLst>
            <pc:docMk/>
            <pc:sldMk cId="0" sldId="258"/>
            <ac:spMk id="38" creationId="{CD61F28D-25E2-71C9-617B-57DE72CF9ED5}"/>
          </ac:spMkLst>
        </pc:spChg>
        <pc:spChg chg="mod">
          <ac:chgData name="Renato Loro" userId="120c7a9b-4456-4ceb-83f1-1459f5f63260" providerId="ADAL" clId="{478D3BCC-7A3F-49CF-A0B7-BA3386F69E2B}" dt="2026-04-23T17:19:37.087" v="198" actId="1076"/>
          <ac:spMkLst>
            <pc:docMk/>
            <pc:sldMk cId="0" sldId="258"/>
            <ac:spMk id="39" creationId="{4CB92113-9D3F-761A-506E-D9358FEFEE73}"/>
          </ac:spMkLst>
        </pc:spChg>
        <pc:spChg chg="mod">
          <ac:chgData name="Renato Loro" userId="120c7a9b-4456-4ceb-83f1-1459f5f63260" providerId="ADAL" clId="{478D3BCC-7A3F-49CF-A0B7-BA3386F69E2B}" dt="2026-04-23T17:19:32.716" v="197" actId="1076"/>
          <ac:spMkLst>
            <pc:docMk/>
            <pc:sldMk cId="0" sldId="258"/>
            <ac:spMk id="40" creationId="{4181BB9F-3395-4F7A-AA77-2743244B57A5}"/>
          </ac:spMkLst>
        </pc:spChg>
        <pc:spChg chg="mod">
          <ac:chgData name="Renato Loro" userId="120c7a9b-4456-4ceb-83f1-1459f5f63260" providerId="ADAL" clId="{478D3BCC-7A3F-49CF-A0B7-BA3386F69E2B}" dt="2026-04-23T17:19:28.132" v="196" actId="1076"/>
          <ac:spMkLst>
            <pc:docMk/>
            <pc:sldMk cId="0" sldId="258"/>
            <ac:spMk id="41" creationId="{E336FCA6-C98C-E36C-89CE-196315546FDE}"/>
          </ac:spMkLst>
        </pc:spChg>
        <pc:spChg chg="mod">
          <ac:chgData name="Renato Loro" userId="120c7a9b-4456-4ceb-83f1-1459f5f63260" providerId="ADAL" clId="{478D3BCC-7A3F-49CF-A0B7-BA3386F69E2B}" dt="2026-04-23T17:19:20.978" v="195" actId="207"/>
          <ac:spMkLst>
            <pc:docMk/>
            <pc:sldMk cId="0" sldId="258"/>
            <ac:spMk id="44" creationId="{2F95F8A9-BFFA-A4A4-3B0D-D8D403043AEC}"/>
          </ac:spMkLst>
        </pc:spChg>
        <pc:spChg chg="mod">
          <ac:chgData name="Renato Loro" userId="120c7a9b-4456-4ceb-83f1-1459f5f63260" providerId="ADAL" clId="{478D3BCC-7A3F-49CF-A0B7-BA3386F69E2B}" dt="2026-04-23T17:19:43.577" v="199" actId="1076"/>
          <ac:spMkLst>
            <pc:docMk/>
            <pc:sldMk cId="0" sldId="258"/>
            <ac:spMk id="45" creationId="{5D1024A0-BCBF-58CB-5229-7E438D0C0975}"/>
          </ac:spMkLst>
        </pc:spChg>
        <pc:spChg chg="mod">
          <ac:chgData name="Renato Loro" userId="120c7a9b-4456-4ceb-83f1-1459f5f63260" providerId="ADAL" clId="{478D3BCC-7A3F-49CF-A0B7-BA3386F69E2B}" dt="2026-04-23T17:20:13.369" v="204" actId="1076"/>
          <ac:spMkLst>
            <pc:docMk/>
            <pc:sldMk cId="0" sldId="258"/>
            <ac:spMk id="46" creationId="{A76D1C27-8FAF-65FD-8558-3281C1A4D554}"/>
          </ac:spMkLst>
        </pc:spChg>
        <pc:spChg chg="mod">
          <ac:chgData name="Renato Loro" userId="120c7a9b-4456-4ceb-83f1-1459f5f63260" providerId="ADAL" clId="{478D3BCC-7A3F-49CF-A0B7-BA3386F69E2B}" dt="2026-04-23T17:24:23.977" v="244" actId="12"/>
          <ac:spMkLst>
            <pc:docMk/>
            <pc:sldMk cId="0" sldId="258"/>
            <ac:spMk id="47" creationId="{56ABDF12-5310-4B6B-1311-31FBE7EB950A}"/>
          </ac:spMkLst>
        </pc:spChg>
        <pc:spChg chg="add mod topLvl">
          <ac:chgData name="Renato Loro" userId="120c7a9b-4456-4ceb-83f1-1459f5f63260" providerId="ADAL" clId="{478D3BCC-7A3F-49CF-A0B7-BA3386F69E2B}" dt="2026-04-23T17:20:13.369" v="204" actId="1076"/>
          <ac:spMkLst>
            <pc:docMk/>
            <pc:sldMk cId="0" sldId="258"/>
            <ac:spMk id="48" creationId="{69C86FEE-EB2F-C65E-025E-4CA8E26DAEA5}"/>
          </ac:spMkLst>
        </pc:spChg>
        <pc:spChg chg="mod">
          <ac:chgData name="Renato Loro" userId="120c7a9b-4456-4ceb-83f1-1459f5f63260" providerId="ADAL" clId="{478D3BCC-7A3F-49CF-A0B7-BA3386F69E2B}" dt="2026-04-23T17:24:23.977" v="244" actId="12"/>
          <ac:spMkLst>
            <pc:docMk/>
            <pc:sldMk cId="0" sldId="258"/>
            <ac:spMk id="49" creationId="{6CA3CB9E-B5A0-B7DE-C307-B137B19D123B}"/>
          </ac:spMkLst>
        </pc:spChg>
        <pc:spChg chg="add mod topLvl">
          <ac:chgData name="Renato Loro" userId="120c7a9b-4456-4ceb-83f1-1459f5f63260" providerId="ADAL" clId="{478D3BCC-7A3F-49CF-A0B7-BA3386F69E2B}" dt="2026-04-23T17:20:13.369" v="204" actId="1076"/>
          <ac:spMkLst>
            <pc:docMk/>
            <pc:sldMk cId="0" sldId="258"/>
            <ac:spMk id="50" creationId="{BAC9CF90-7BB5-4950-7D26-5E773AC928C3}"/>
          </ac:spMkLst>
        </pc:spChg>
        <pc:spChg chg="add mod topLvl">
          <ac:chgData name="Renato Loro" userId="120c7a9b-4456-4ceb-83f1-1459f5f63260" providerId="ADAL" clId="{478D3BCC-7A3F-49CF-A0B7-BA3386F69E2B}" dt="2026-04-23T17:24:23.977" v="244" actId="12"/>
          <ac:spMkLst>
            <pc:docMk/>
            <pc:sldMk cId="0" sldId="258"/>
            <ac:spMk id="51" creationId="{986B5E1B-AC7D-FAF5-18D9-099BCB08B637}"/>
          </ac:spMkLst>
        </pc:spChg>
        <pc:spChg chg="mod">
          <ac:chgData name="Renato Loro" userId="120c7a9b-4456-4ceb-83f1-1459f5f63260" providerId="ADAL" clId="{478D3BCC-7A3F-49CF-A0B7-BA3386F69E2B}" dt="2026-04-23T17:22:58.288" v="229" actId="1076"/>
          <ac:spMkLst>
            <pc:docMk/>
            <pc:sldMk cId="0" sldId="258"/>
            <ac:spMk id="52" creationId="{B133041A-E8E8-2CF6-9741-674B1A531514}"/>
          </ac:spMkLst>
        </pc:spChg>
        <pc:spChg chg="add mod topLvl">
          <ac:chgData name="Renato Loro" userId="120c7a9b-4456-4ceb-83f1-1459f5f63260" providerId="ADAL" clId="{478D3BCC-7A3F-49CF-A0B7-BA3386F69E2B}" dt="2026-04-23T17:24:01.002" v="239" actId="12"/>
          <ac:spMkLst>
            <pc:docMk/>
            <pc:sldMk cId="0" sldId="258"/>
            <ac:spMk id="53" creationId="{E0211A4A-56BE-AED1-87F8-5286FAA559FE}"/>
          </ac:spMkLst>
        </pc:spChg>
        <pc:grpChg chg="add mod">
          <ac:chgData name="Renato Loro" userId="120c7a9b-4456-4ceb-83f1-1459f5f63260" providerId="ADAL" clId="{478D3BCC-7A3F-49CF-A0B7-BA3386F69E2B}" dt="2026-04-23T17:17:34.113" v="176" actId="1076"/>
          <ac:grpSpMkLst>
            <pc:docMk/>
            <pc:sldMk cId="0" sldId="258"/>
            <ac:grpSpMk id="32" creationId="{D4628426-6F00-2927-339F-ECBEADC22003}"/>
          </ac:grpSpMkLst>
        </pc:grpChg>
        <pc:grpChg chg="mod">
          <ac:chgData name="Renato Loro" userId="120c7a9b-4456-4ceb-83f1-1459f5f63260" providerId="ADAL" clId="{478D3BCC-7A3F-49CF-A0B7-BA3386F69E2B}" dt="2026-04-23T17:24:33.852" v="246" actId="1076"/>
          <ac:grpSpMkLst>
            <pc:docMk/>
            <pc:sldMk cId="0" sldId="258"/>
            <ac:grpSpMk id="33" creationId="{99928EA9-7418-E33C-DD76-555714D5AC56}"/>
          </ac:grpSpMkLst>
        </pc:grpChg>
        <pc:picChg chg="add mod topLvl">
          <ac:chgData name="Renato Loro" userId="120c7a9b-4456-4ceb-83f1-1459f5f63260" providerId="ADAL" clId="{478D3BCC-7A3F-49CF-A0B7-BA3386F69E2B}" dt="2026-04-23T17:17:34.113" v="176" actId="1076"/>
          <ac:picMkLst>
            <pc:docMk/>
            <pc:sldMk cId="0" sldId="258"/>
            <ac:picMk id="28" creationId="{0DA2832E-4793-46B7-7915-C4A52CB761E5}"/>
          </ac:picMkLst>
        </pc:picChg>
        <pc:picChg chg="mod">
          <ac:chgData name="Renato Loro" userId="120c7a9b-4456-4ceb-83f1-1459f5f63260" providerId="ADAL" clId="{478D3BCC-7A3F-49CF-A0B7-BA3386F69E2B}" dt="2026-04-23T17:20:22.600" v="205" actId="1076"/>
          <ac:picMkLst>
            <pc:docMk/>
            <pc:sldMk cId="0" sldId="258"/>
            <ac:picMk id="54" creationId="{6BB58D51-D8C8-1B3B-2E95-B2A927FF9761}"/>
          </ac:picMkLst>
        </pc:picChg>
        <pc:picChg chg="mod">
          <ac:chgData name="Renato Loro" userId="120c7a9b-4456-4ceb-83f1-1459f5f63260" providerId="ADAL" clId="{478D3BCC-7A3F-49CF-A0B7-BA3386F69E2B}" dt="2026-04-23T17:20:39.143" v="207" actId="1076"/>
          <ac:picMkLst>
            <pc:docMk/>
            <pc:sldMk cId="0" sldId="258"/>
            <ac:picMk id="55" creationId="{2AF002C8-BB23-4374-F4E7-2D5D7FA5C71B}"/>
          </ac:picMkLst>
        </pc:picChg>
        <pc:picChg chg="mod">
          <ac:chgData name="Renato Loro" userId="120c7a9b-4456-4ceb-83f1-1459f5f63260" providerId="ADAL" clId="{478D3BCC-7A3F-49CF-A0B7-BA3386F69E2B}" dt="2026-04-23T17:23:23.705" v="234" actId="1076"/>
          <ac:picMkLst>
            <pc:docMk/>
            <pc:sldMk cId="0" sldId="258"/>
            <ac:picMk id="56" creationId="{245D8D82-1D2D-4187-DB94-FBB8AD811346}"/>
          </ac:picMkLst>
        </pc:picChg>
        <pc:picChg chg="mod">
          <ac:chgData name="Renato Loro" userId="120c7a9b-4456-4ceb-83f1-1459f5f63260" providerId="ADAL" clId="{478D3BCC-7A3F-49CF-A0B7-BA3386F69E2B}" dt="2026-04-23T17:20:29.379" v="206" actId="1076"/>
          <ac:picMkLst>
            <pc:docMk/>
            <pc:sldMk cId="0" sldId="258"/>
            <ac:picMk id="57" creationId="{2A21BB80-89EC-9DB7-7BF4-1153EE839397}"/>
          </ac:picMkLst>
        </pc:picChg>
        <pc:cxnChg chg="mod">
          <ac:chgData name="Renato Loro" userId="120c7a9b-4456-4ceb-83f1-1459f5f63260" providerId="ADAL" clId="{478D3BCC-7A3F-49CF-A0B7-BA3386F69E2B}" dt="2026-04-23T17:24:37.660" v="247" actId="1076"/>
          <ac:cxnSpMkLst>
            <pc:docMk/>
            <pc:sldMk cId="0" sldId="258"/>
            <ac:cxnSpMk id="42" creationId="{EC28A372-407A-6CB6-ECCC-16BA028F7CC9}"/>
          </ac:cxnSpMkLst>
        </pc:cxnChg>
      </pc:sldChg>
      <pc:sldChg chg="addSp delSp modSp mod">
        <pc:chgData name="Renato Loro" userId="120c7a9b-4456-4ceb-83f1-1459f5f63260" providerId="ADAL" clId="{478D3BCC-7A3F-49CF-A0B7-BA3386F69E2B}" dt="2026-04-24T17:37:12.723" v="543" actId="692"/>
        <pc:sldMkLst>
          <pc:docMk/>
          <pc:sldMk cId="0" sldId="259"/>
        </pc:sldMkLst>
        <pc:spChg chg="mod">
          <ac:chgData name="Renato Loro" userId="120c7a9b-4456-4ceb-83f1-1459f5f63260" providerId="ADAL" clId="{478D3BCC-7A3F-49CF-A0B7-BA3386F69E2B}" dt="2026-04-24T17:16:55.175" v="452" actId="1076"/>
          <ac:spMkLst>
            <pc:docMk/>
            <pc:sldMk cId="0" sldId="259"/>
            <ac:spMk id="7" creationId="{00000000-0000-0000-0000-000000000000}"/>
          </ac:spMkLst>
        </pc:spChg>
        <pc:spChg chg="add mod">
          <ac:chgData name="Renato Loro" userId="120c7a9b-4456-4ceb-83f1-1459f5f63260" providerId="ADAL" clId="{478D3BCC-7A3F-49CF-A0B7-BA3386F69E2B}" dt="2026-04-24T17:37:12.723" v="543" actId="692"/>
          <ac:spMkLst>
            <pc:docMk/>
            <pc:sldMk cId="0" sldId="259"/>
            <ac:spMk id="22" creationId="{4B8A6D87-DD29-8931-7702-DCD62EE2B7EC}"/>
          </ac:spMkLst>
        </pc:spChg>
        <pc:graphicFrameChg chg="add mod">
          <ac:chgData name="Renato Loro" userId="120c7a9b-4456-4ceb-83f1-1459f5f63260" providerId="ADAL" clId="{478D3BCC-7A3F-49CF-A0B7-BA3386F69E2B}" dt="2026-04-24T17:36:29.493" v="539" actId="403"/>
          <ac:graphicFrameMkLst>
            <pc:docMk/>
            <pc:sldMk cId="0" sldId="259"/>
            <ac:graphicFrameMk id="21" creationId="{00000000-0008-0000-0200-000002000000}"/>
          </ac:graphicFrameMkLst>
        </pc:graphicFrameChg>
      </pc:sldChg>
      <pc:sldChg chg="addSp delSp modSp mod">
        <pc:chgData name="Renato Loro" userId="120c7a9b-4456-4ceb-83f1-1459f5f63260" providerId="ADAL" clId="{478D3BCC-7A3F-49CF-A0B7-BA3386F69E2B}" dt="2026-04-24T18:55:00.759" v="872" actId="1076"/>
        <pc:sldMkLst>
          <pc:docMk/>
          <pc:sldMk cId="0" sldId="271"/>
        </pc:sldMkLst>
        <pc:spChg chg="mod">
          <ac:chgData name="Renato Loro" userId="120c7a9b-4456-4ceb-83f1-1459f5f63260" providerId="ADAL" clId="{478D3BCC-7A3F-49CF-A0B7-BA3386F69E2B}" dt="2026-04-24T18:49:31.674" v="861" actId="20577"/>
          <ac:spMkLst>
            <pc:docMk/>
            <pc:sldMk cId="0" sldId="271"/>
            <ac:spMk id="7" creationId="{00000000-0000-0000-0000-000000000000}"/>
          </ac:spMkLst>
        </pc:spChg>
        <pc:spChg chg="mod">
          <ac:chgData name="Renato Loro" userId="120c7a9b-4456-4ceb-83f1-1459f5f63260" providerId="ADAL" clId="{478D3BCC-7A3F-49CF-A0B7-BA3386F69E2B}" dt="2026-04-24T18:36:42.248" v="780" actId="20577"/>
          <ac:spMkLst>
            <pc:docMk/>
            <pc:sldMk cId="0" sldId="271"/>
            <ac:spMk id="10" creationId="{00000000-0000-0000-0000-000000000000}"/>
          </ac:spMkLst>
        </pc:spChg>
        <pc:spChg chg="mod">
          <ac:chgData name="Renato Loro" userId="120c7a9b-4456-4ceb-83f1-1459f5f63260" providerId="ADAL" clId="{478D3BCC-7A3F-49CF-A0B7-BA3386F69E2B}" dt="2026-04-24T18:36:50.670" v="798" actId="20577"/>
          <ac:spMkLst>
            <pc:docMk/>
            <pc:sldMk cId="0" sldId="271"/>
            <ac:spMk id="11" creationId="{00000000-0000-0000-0000-000000000000}"/>
          </ac:spMkLst>
        </pc:spChg>
        <pc:spChg chg="mod">
          <ac:chgData name="Renato Loro" userId="120c7a9b-4456-4ceb-83f1-1459f5f63260" providerId="ADAL" clId="{478D3BCC-7A3F-49CF-A0B7-BA3386F69E2B}" dt="2026-04-24T18:37:25.189" v="851" actId="1076"/>
          <ac:spMkLst>
            <pc:docMk/>
            <pc:sldMk cId="0" sldId="271"/>
            <ac:spMk id="15" creationId="{00000000-0000-0000-0000-000000000000}"/>
          </ac:spMkLst>
        </pc:spChg>
        <pc:picChg chg="add mod">
          <ac:chgData name="Renato Loro" userId="120c7a9b-4456-4ceb-83f1-1459f5f63260" providerId="ADAL" clId="{478D3BCC-7A3F-49CF-A0B7-BA3386F69E2B}" dt="2026-04-24T18:36:36.400" v="767" actId="1076"/>
          <ac:picMkLst>
            <pc:docMk/>
            <pc:sldMk cId="0" sldId="271"/>
            <ac:picMk id="22" creationId="{7C75E386-45CC-0227-66C4-3159C63C91D0}"/>
          </ac:picMkLst>
        </pc:picChg>
        <pc:picChg chg="add mod">
          <ac:chgData name="Renato Loro" userId="120c7a9b-4456-4ceb-83f1-1459f5f63260" providerId="ADAL" clId="{478D3BCC-7A3F-49CF-A0B7-BA3386F69E2B}" dt="2026-04-24T18:55:00.759" v="872" actId="1076"/>
          <ac:picMkLst>
            <pc:docMk/>
            <pc:sldMk cId="0" sldId="271"/>
            <ac:picMk id="28" creationId="{60E5520D-187F-349D-BFB4-3BB228BC541D}"/>
          </ac:picMkLst>
        </pc:picChg>
      </pc:sldChg>
      <pc:sldChg chg="addSp delSp modSp add del mod">
        <pc:chgData name="Renato Loro" userId="120c7a9b-4456-4ceb-83f1-1459f5f63260" providerId="ADAL" clId="{478D3BCC-7A3F-49CF-A0B7-BA3386F69E2B}" dt="2026-04-28T13:05:09.980" v="873" actId="2696"/>
        <pc:sldMkLst>
          <pc:docMk/>
          <pc:sldMk cId="101369960" sldId="282"/>
        </pc:sldMkLst>
      </pc:sldChg>
      <pc:sldChg chg="addSp delSp modSp add mod">
        <pc:chgData name="Renato Loro" userId="120c7a9b-4456-4ceb-83f1-1459f5f63260" providerId="ADAL" clId="{478D3BCC-7A3F-49CF-A0B7-BA3386F69E2B}" dt="2026-04-24T18:31:03.297" v="737" actId="20577"/>
        <pc:sldMkLst>
          <pc:docMk/>
          <pc:sldMk cId="3308384751" sldId="283"/>
        </pc:sldMkLst>
        <pc:spChg chg="mod">
          <ac:chgData name="Renato Loro" userId="120c7a9b-4456-4ceb-83f1-1459f5f63260" providerId="ADAL" clId="{478D3BCC-7A3F-49CF-A0B7-BA3386F69E2B}" dt="2026-04-24T18:28:31.210" v="708" actId="1076"/>
          <ac:spMkLst>
            <pc:docMk/>
            <pc:sldMk cId="3308384751" sldId="283"/>
            <ac:spMk id="6" creationId="{B07377AD-5E35-897A-0CC9-725CE5BEDB60}"/>
          </ac:spMkLst>
        </pc:spChg>
        <pc:spChg chg="mod">
          <ac:chgData name="Renato Loro" userId="120c7a9b-4456-4ceb-83f1-1459f5f63260" providerId="ADAL" clId="{478D3BCC-7A3F-49CF-A0B7-BA3386F69E2B}" dt="2026-04-23T17:26:18.579" v="281" actId="1076"/>
          <ac:spMkLst>
            <pc:docMk/>
            <pc:sldMk cId="3308384751" sldId="283"/>
            <ac:spMk id="7" creationId="{32AF1444-404E-4915-5827-090CE16C91A6}"/>
          </ac:spMkLst>
        </pc:spChg>
        <pc:spChg chg="mod">
          <ac:chgData name="Renato Loro" userId="120c7a9b-4456-4ceb-83f1-1459f5f63260" providerId="ADAL" clId="{478D3BCC-7A3F-49CF-A0B7-BA3386F69E2B}" dt="2026-04-23T18:14:53.971" v="379" actId="20577"/>
          <ac:spMkLst>
            <pc:docMk/>
            <pc:sldMk cId="3308384751" sldId="283"/>
            <ac:spMk id="44" creationId="{BCA96D4A-D50E-A0AC-A6F4-91E743DEB59F}"/>
          </ac:spMkLst>
        </pc:spChg>
        <pc:spChg chg="mod">
          <ac:chgData name="Renato Loro" userId="120c7a9b-4456-4ceb-83f1-1459f5f63260" providerId="ADAL" clId="{478D3BCC-7A3F-49CF-A0B7-BA3386F69E2B}" dt="2026-04-23T17:58:37.529" v="359" actId="404"/>
          <ac:spMkLst>
            <pc:docMk/>
            <pc:sldMk cId="3308384751" sldId="283"/>
            <ac:spMk id="45" creationId="{4BA1086A-C9A7-0B9D-CA6C-7422B554B233}"/>
          </ac:spMkLst>
        </pc:spChg>
        <pc:spChg chg="mod">
          <ac:chgData name="Renato Loro" userId="120c7a9b-4456-4ceb-83f1-1459f5f63260" providerId="ADAL" clId="{478D3BCC-7A3F-49CF-A0B7-BA3386F69E2B}" dt="2026-04-23T18:15:27.343" v="392" actId="1076"/>
          <ac:spMkLst>
            <pc:docMk/>
            <pc:sldMk cId="3308384751" sldId="283"/>
            <ac:spMk id="46" creationId="{7EE70808-D11C-93A2-B6F4-C67E8C3EC0F8}"/>
          </ac:spMkLst>
        </pc:spChg>
        <pc:spChg chg="add mod topLvl">
          <ac:chgData name="Renato Loro" userId="120c7a9b-4456-4ceb-83f1-1459f5f63260" providerId="ADAL" clId="{478D3BCC-7A3F-49CF-A0B7-BA3386F69E2B}" dt="2026-04-23T18:15:27.343" v="392" actId="1076"/>
          <ac:spMkLst>
            <pc:docMk/>
            <pc:sldMk cId="3308384751" sldId="283"/>
            <ac:spMk id="47" creationId="{337C8C74-96BF-9D0E-E123-A4547DCE1DF3}"/>
          </ac:spMkLst>
        </pc:spChg>
        <pc:spChg chg="add mod topLvl">
          <ac:chgData name="Renato Loro" userId="120c7a9b-4456-4ceb-83f1-1459f5f63260" providerId="ADAL" clId="{478D3BCC-7A3F-49CF-A0B7-BA3386F69E2B}" dt="2026-04-23T18:15:22.487" v="391" actId="1076"/>
          <ac:spMkLst>
            <pc:docMk/>
            <pc:sldMk cId="3308384751" sldId="283"/>
            <ac:spMk id="48" creationId="{4F28947D-8142-685B-5515-2CDFA9CF251D}"/>
          </ac:spMkLst>
        </pc:spChg>
        <pc:spChg chg="mod">
          <ac:chgData name="Renato Loro" userId="120c7a9b-4456-4ceb-83f1-1459f5f63260" providerId="ADAL" clId="{478D3BCC-7A3F-49CF-A0B7-BA3386F69E2B}" dt="2026-04-23T17:58:37.529" v="359" actId="404"/>
          <ac:spMkLst>
            <pc:docMk/>
            <pc:sldMk cId="3308384751" sldId="283"/>
            <ac:spMk id="52" creationId="{6B475217-9648-16AA-4006-3304430E9E28}"/>
          </ac:spMkLst>
        </pc:spChg>
        <pc:spChg chg="mod">
          <ac:chgData name="Renato Loro" userId="120c7a9b-4456-4ceb-83f1-1459f5f63260" providerId="ADAL" clId="{478D3BCC-7A3F-49CF-A0B7-BA3386F69E2B}" dt="2026-04-23T18:15:15.818" v="390" actId="20577"/>
          <ac:spMkLst>
            <pc:docMk/>
            <pc:sldMk cId="3308384751" sldId="283"/>
            <ac:spMk id="54" creationId="{714F0510-D1FC-B593-9E34-32088F5BAAA7}"/>
          </ac:spMkLst>
        </pc:spChg>
        <pc:spChg chg="mod">
          <ac:chgData name="Renato Loro" userId="120c7a9b-4456-4ceb-83f1-1459f5f63260" providerId="ADAL" clId="{478D3BCC-7A3F-49CF-A0B7-BA3386F69E2B}" dt="2026-04-23T17:58:37.529" v="359" actId="404"/>
          <ac:spMkLst>
            <pc:docMk/>
            <pc:sldMk cId="3308384751" sldId="283"/>
            <ac:spMk id="56" creationId="{805C5C7A-0DCA-15F0-1048-BA897CFCDB65}"/>
          </ac:spMkLst>
        </pc:spChg>
        <pc:spChg chg="add mod topLvl">
          <ac:chgData name="Renato Loro" userId="120c7a9b-4456-4ceb-83f1-1459f5f63260" providerId="ADAL" clId="{478D3BCC-7A3F-49CF-A0B7-BA3386F69E2B}" dt="2026-04-23T17:57:25.293" v="343" actId="165"/>
          <ac:spMkLst>
            <pc:docMk/>
            <pc:sldMk cId="3308384751" sldId="283"/>
            <ac:spMk id="59" creationId="{A39B2B8A-7F79-0EEB-224D-B623D23A5EF1}"/>
          </ac:spMkLst>
        </pc:spChg>
        <pc:spChg chg="mod">
          <ac:chgData name="Renato Loro" userId="120c7a9b-4456-4ceb-83f1-1459f5f63260" providerId="ADAL" clId="{478D3BCC-7A3F-49CF-A0B7-BA3386F69E2B}" dt="2026-04-23T17:59:04.936" v="367" actId="1076"/>
          <ac:spMkLst>
            <pc:docMk/>
            <pc:sldMk cId="3308384751" sldId="283"/>
            <ac:spMk id="61" creationId="{AFC99173-0C7E-BC4F-5B01-15AFF64A4667}"/>
          </ac:spMkLst>
        </pc:spChg>
        <pc:spChg chg="mod">
          <ac:chgData name="Renato Loro" userId="120c7a9b-4456-4ceb-83f1-1459f5f63260" providerId="ADAL" clId="{478D3BCC-7A3F-49CF-A0B7-BA3386F69E2B}" dt="2026-04-24T18:31:03.297" v="737" actId="20577"/>
          <ac:spMkLst>
            <pc:docMk/>
            <pc:sldMk cId="3308384751" sldId="283"/>
            <ac:spMk id="62" creationId="{70E05BB9-1E20-71C5-0C29-4B96FD87CF35}"/>
          </ac:spMkLst>
        </pc:spChg>
        <pc:spChg chg="mod">
          <ac:chgData name="Renato Loro" userId="120c7a9b-4456-4ceb-83f1-1459f5f63260" providerId="ADAL" clId="{478D3BCC-7A3F-49CF-A0B7-BA3386F69E2B}" dt="2026-04-23T17:59:00.341" v="366" actId="1076"/>
          <ac:spMkLst>
            <pc:docMk/>
            <pc:sldMk cId="3308384751" sldId="283"/>
            <ac:spMk id="63" creationId="{3F03F7B4-2895-F507-5193-9DD97D364912}"/>
          </ac:spMkLst>
        </pc:spChg>
        <pc:spChg chg="mod">
          <ac:chgData name="Renato Loro" userId="120c7a9b-4456-4ceb-83f1-1459f5f63260" providerId="ADAL" clId="{478D3BCC-7A3F-49CF-A0B7-BA3386F69E2B}" dt="2026-04-23T17:58:58.144" v="365" actId="1076"/>
          <ac:spMkLst>
            <pc:docMk/>
            <pc:sldMk cId="3308384751" sldId="283"/>
            <ac:spMk id="64" creationId="{DC212926-3AD8-5DAE-A633-C312D2900184}"/>
          </ac:spMkLst>
        </pc:spChg>
        <pc:spChg chg="mod">
          <ac:chgData name="Renato Loro" userId="120c7a9b-4456-4ceb-83f1-1459f5f63260" providerId="ADAL" clId="{478D3BCC-7A3F-49CF-A0B7-BA3386F69E2B}" dt="2026-04-23T17:58:20.293" v="355" actId="1076"/>
          <ac:spMkLst>
            <pc:docMk/>
            <pc:sldMk cId="3308384751" sldId="283"/>
            <ac:spMk id="65" creationId="{CCD3A19F-B7B3-1FF8-387D-95E3516AFCA2}"/>
          </ac:spMkLst>
        </pc:spChg>
        <pc:spChg chg="mod">
          <ac:chgData name="Renato Loro" userId="120c7a9b-4456-4ceb-83f1-1459f5f63260" providerId="ADAL" clId="{478D3BCC-7A3F-49CF-A0B7-BA3386F69E2B}" dt="2026-04-23T17:57:49.564" v="351" actId="403"/>
          <ac:spMkLst>
            <pc:docMk/>
            <pc:sldMk cId="3308384751" sldId="283"/>
            <ac:spMk id="66" creationId="{285FC203-9DF3-7169-17DF-B88DBE8DA430}"/>
          </ac:spMkLst>
        </pc:spChg>
        <pc:spChg chg="add mod topLvl">
          <ac:chgData name="Renato Loro" userId="120c7a9b-4456-4ceb-83f1-1459f5f63260" providerId="ADAL" clId="{478D3BCC-7A3F-49CF-A0B7-BA3386F69E2B}" dt="2026-04-23T17:57:25.293" v="343" actId="165"/>
          <ac:spMkLst>
            <pc:docMk/>
            <pc:sldMk cId="3308384751" sldId="283"/>
            <ac:spMk id="67" creationId="{63E6FF34-680D-214D-5202-D154020927F3}"/>
          </ac:spMkLst>
        </pc:spChg>
        <pc:spChg chg="mod">
          <ac:chgData name="Renato Loro" userId="120c7a9b-4456-4ceb-83f1-1459f5f63260" providerId="ADAL" clId="{478D3BCC-7A3F-49CF-A0B7-BA3386F69E2B}" dt="2026-04-23T17:57:58.759" v="352" actId="1076"/>
          <ac:spMkLst>
            <pc:docMk/>
            <pc:sldMk cId="3308384751" sldId="283"/>
            <ac:spMk id="68" creationId="{0EAE8357-779C-7123-3C44-AF6129432586}"/>
          </ac:spMkLst>
        </pc:spChg>
        <pc:spChg chg="mod">
          <ac:chgData name="Renato Loro" userId="120c7a9b-4456-4ceb-83f1-1459f5f63260" providerId="ADAL" clId="{478D3BCC-7A3F-49CF-A0B7-BA3386F69E2B}" dt="2026-04-23T17:57:49.564" v="351" actId="403"/>
          <ac:spMkLst>
            <pc:docMk/>
            <pc:sldMk cId="3308384751" sldId="283"/>
            <ac:spMk id="69" creationId="{EDE3228C-437D-D650-7B09-265A2B1C49C6}"/>
          </ac:spMkLst>
        </pc:spChg>
        <pc:spChg chg="mod">
          <ac:chgData name="Renato Loro" userId="120c7a9b-4456-4ceb-83f1-1459f5f63260" providerId="ADAL" clId="{478D3BCC-7A3F-49CF-A0B7-BA3386F69E2B}" dt="2026-04-23T17:57:49.564" v="351" actId="403"/>
          <ac:spMkLst>
            <pc:docMk/>
            <pc:sldMk cId="3308384751" sldId="283"/>
            <ac:spMk id="70" creationId="{BE1EFCD9-2861-2367-552C-F50F0660871D}"/>
          </ac:spMkLst>
        </pc:spChg>
        <pc:spChg chg="mod">
          <ac:chgData name="Renato Loro" userId="120c7a9b-4456-4ceb-83f1-1459f5f63260" providerId="ADAL" clId="{478D3BCC-7A3F-49CF-A0B7-BA3386F69E2B}" dt="2026-04-23T17:57:49.564" v="351" actId="403"/>
          <ac:spMkLst>
            <pc:docMk/>
            <pc:sldMk cId="3308384751" sldId="283"/>
            <ac:spMk id="71" creationId="{A94DF1D5-2AFE-4494-89AF-48284DEE4650}"/>
          </ac:spMkLst>
        </pc:spChg>
        <pc:spChg chg="add mod topLvl">
          <ac:chgData name="Renato Loro" userId="120c7a9b-4456-4ceb-83f1-1459f5f63260" providerId="ADAL" clId="{478D3BCC-7A3F-49CF-A0B7-BA3386F69E2B}" dt="2026-04-24T18:30:43.178" v="731" actId="20577"/>
          <ac:spMkLst>
            <pc:docMk/>
            <pc:sldMk cId="3308384751" sldId="283"/>
            <ac:spMk id="72" creationId="{C4D991A4-ACE2-618C-BE85-CAE9D8185730}"/>
          </ac:spMkLst>
        </pc:spChg>
        <pc:spChg chg="add mod topLvl">
          <ac:chgData name="Renato Loro" userId="120c7a9b-4456-4ceb-83f1-1459f5f63260" providerId="ADAL" clId="{478D3BCC-7A3F-49CF-A0B7-BA3386F69E2B}" dt="2026-04-24T18:30:38.741" v="730" actId="20577"/>
          <ac:spMkLst>
            <pc:docMk/>
            <pc:sldMk cId="3308384751" sldId="283"/>
            <ac:spMk id="73" creationId="{D103D805-D4D7-B916-CC86-4DF01B743917}"/>
          </ac:spMkLst>
        </pc:spChg>
        <pc:spChg chg="add mod topLvl">
          <ac:chgData name="Renato Loro" userId="120c7a9b-4456-4ceb-83f1-1459f5f63260" providerId="ADAL" clId="{478D3BCC-7A3F-49CF-A0B7-BA3386F69E2B}" dt="2026-04-23T17:57:49.564" v="351" actId="403"/>
          <ac:spMkLst>
            <pc:docMk/>
            <pc:sldMk cId="3308384751" sldId="283"/>
            <ac:spMk id="75" creationId="{486B41EE-037A-3ED3-6697-96D138C4D6E1}"/>
          </ac:spMkLst>
        </pc:spChg>
        <pc:spChg chg="add mod topLvl">
          <ac:chgData name="Renato Loro" userId="120c7a9b-4456-4ceb-83f1-1459f5f63260" providerId="ADAL" clId="{478D3BCC-7A3F-49CF-A0B7-BA3386F69E2B}" dt="2026-04-23T17:57:25.293" v="343" actId="165"/>
          <ac:spMkLst>
            <pc:docMk/>
            <pc:sldMk cId="3308384751" sldId="283"/>
            <ac:spMk id="76" creationId="{F271AEB9-D2FE-889A-1EF5-86B9197203A8}"/>
          </ac:spMkLst>
        </pc:spChg>
        <pc:spChg chg="mod">
          <ac:chgData name="Renato Loro" userId="120c7a9b-4456-4ceb-83f1-1459f5f63260" providerId="ADAL" clId="{478D3BCC-7A3F-49CF-A0B7-BA3386F69E2B}" dt="2026-04-23T17:57:49.564" v="351" actId="403"/>
          <ac:spMkLst>
            <pc:docMk/>
            <pc:sldMk cId="3308384751" sldId="283"/>
            <ac:spMk id="79" creationId="{800E17FB-2D97-D4E1-F11B-DA38E796FF08}"/>
          </ac:spMkLst>
        </pc:spChg>
        <pc:spChg chg="mod">
          <ac:chgData name="Renato Loro" userId="120c7a9b-4456-4ceb-83f1-1459f5f63260" providerId="ADAL" clId="{478D3BCC-7A3F-49CF-A0B7-BA3386F69E2B}" dt="2026-04-23T17:57:49.564" v="351" actId="403"/>
          <ac:spMkLst>
            <pc:docMk/>
            <pc:sldMk cId="3308384751" sldId="283"/>
            <ac:spMk id="81" creationId="{82CF0348-47C7-0814-0B1F-4D1D836F0EC7}"/>
          </ac:spMkLst>
        </pc:spChg>
      </pc:sldChg>
      <pc:sldChg chg="addSp delSp modSp add mod">
        <pc:chgData name="Renato Loro" userId="120c7a9b-4456-4ceb-83f1-1459f5f63260" providerId="ADAL" clId="{478D3BCC-7A3F-49CF-A0B7-BA3386F69E2B}" dt="2026-04-24T18:33:24.551" v="759" actId="2711"/>
        <pc:sldMkLst>
          <pc:docMk/>
          <pc:sldMk cId="733527613" sldId="284"/>
        </pc:sldMkLst>
        <pc:spChg chg="mod">
          <ac:chgData name="Renato Loro" userId="120c7a9b-4456-4ceb-83f1-1459f5f63260" providerId="ADAL" clId="{478D3BCC-7A3F-49CF-A0B7-BA3386F69E2B}" dt="2026-04-24T18:23:26.328" v="557" actId="20577"/>
          <ac:spMkLst>
            <pc:docMk/>
            <pc:sldMk cId="733527613" sldId="284"/>
            <ac:spMk id="7" creationId="{58E75011-8FD0-761D-35D7-02BFB8FBEE72}"/>
          </ac:spMkLst>
        </pc:spChg>
        <pc:spChg chg="add mod topLvl">
          <ac:chgData name="Renato Loro" userId="120c7a9b-4456-4ceb-83f1-1459f5f63260" providerId="ADAL" clId="{478D3BCC-7A3F-49CF-A0B7-BA3386F69E2B}" dt="2026-04-24T18:27:00.906" v="688" actId="14100"/>
          <ac:spMkLst>
            <pc:docMk/>
            <pc:sldMk cId="733527613" sldId="284"/>
            <ac:spMk id="19" creationId="{E8C26156-CD6C-7248-4F88-3D41ADA5816B}"/>
          </ac:spMkLst>
        </pc:spChg>
        <pc:spChg chg="add mod topLvl">
          <ac:chgData name="Renato Loro" userId="120c7a9b-4456-4ceb-83f1-1459f5f63260" providerId="ADAL" clId="{478D3BCC-7A3F-49CF-A0B7-BA3386F69E2B}" dt="2026-04-24T18:26:57.609" v="687" actId="14100"/>
          <ac:spMkLst>
            <pc:docMk/>
            <pc:sldMk cId="733527613" sldId="284"/>
            <ac:spMk id="20" creationId="{76441F38-BEA5-CA38-03D4-49AFC6E08A32}"/>
          </ac:spMkLst>
        </pc:spChg>
        <pc:spChg chg="add mod topLvl">
          <ac:chgData name="Renato Loro" userId="120c7a9b-4456-4ceb-83f1-1459f5f63260" providerId="ADAL" clId="{478D3BCC-7A3F-49CF-A0B7-BA3386F69E2B}" dt="2026-04-24T18:26:32.547" v="678" actId="165"/>
          <ac:spMkLst>
            <pc:docMk/>
            <pc:sldMk cId="733527613" sldId="284"/>
            <ac:spMk id="21" creationId="{8C439BCE-C1D2-AF7C-F751-70C33ACBF44F}"/>
          </ac:spMkLst>
        </pc:spChg>
        <pc:spChg chg="add mod">
          <ac:chgData name="Renato Loro" userId="120c7a9b-4456-4ceb-83f1-1459f5f63260" providerId="ADAL" clId="{478D3BCC-7A3F-49CF-A0B7-BA3386F69E2B}" dt="2026-04-24T18:32:10.031" v="748" actId="403"/>
          <ac:spMkLst>
            <pc:docMk/>
            <pc:sldMk cId="733527613" sldId="284"/>
            <ac:spMk id="23" creationId="{C0B5A43D-19B7-6F79-9560-C3FCFF7E1EE2}"/>
          </ac:spMkLst>
        </pc:spChg>
        <pc:spChg chg="mod topLvl">
          <ac:chgData name="Renato Loro" userId="120c7a9b-4456-4ceb-83f1-1459f5f63260" providerId="ADAL" clId="{478D3BCC-7A3F-49CF-A0B7-BA3386F69E2B}" dt="2026-04-24T18:32:15.051" v="750" actId="403"/>
          <ac:spMkLst>
            <pc:docMk/>
            <pc:sldMk cId="733527613" sldId="284"/>
            <ac:spMk id="24" creationId="{5BCFC048-1261-66C3-5B43-401042FF09D3}"/>
          </ac:spMkLst>
        </pc:spChg>
        <pc:spChg chg="add mod topLvl">
          <ac:chgData name="Renato Loro" userId="120c7a9b-4456-4ceb-83f1-1459f5f63260" providerId="ADAL" clId="{478D3BCC-7A3F-49CF-A0B7-BA3386F69E2B}" dt="2026-04-24T18:26:32.547" v="678" actId="165"/>
          <ac:spMkLst>
            <pc:docMk/>
            <pc:sldMk cId="733527613" sldId="284"/>
            <ac:spMk id="25" creationId="{86787CEE-1343-831F-89CA-06371202EE37}"/>
          </ac:spMkLst>
        </pc:spChg>
        <pc:spChg chg="add mod">
          <ac:chgData name="Renato Loro" userId="120c7a9b-4456-4ceb-83f1-1459f5f63260" providerId="ADAL" clId="{478D3BCC-7A3F-49CF-A0B7-BA3386F69E2B}" dt="2026-04-24T18:28:05.607" v="706" actId="403"/>
          <ac:spMkLst>
            <pc:docMk/>
            <pc:sldMk cId="733527613" sldId="284"/>
            <ac:spMk id="38" creationId="{2BB512DD-36FC-2A23-3049-45CCD312C12C}"/>
          </ac:spMkLst>
        </pc:spChg>
        <pc:spChg chg="add mod">
          <ac:chgData name="Renato Loro" userId="120c7a9b-4456-4ceb-83f1-1459f5f63260" providerId="ADAL" clId="{478D3BCC-7A3F-49CF-A0B7-BA3386F69E2B}" dt="2026-04-24T18:32:58.757" v="756" actId="1076"/>
          <ac:spMkLst>
            <pc:docMk/>
            <pc:sldMk cId="733527613" sldId="284"/>
            <ac:spMk id="41" creationId="{789AC743-CC49-41C1-60AF-FCCF93B3E33A}"/>
          </ac:spMkLst>
        </pc:spChg>
        <pc:spChg chg="add mod">
          <ac:chgData name="Renato Loro" userId="120c7a9b-4456-4ceb-83f1-1459f5f63260" providerId="ADAL" clId="{478D3BCC-7A3F-49CF-A0B7-BA3386F69E2B}" dt="2026-04-24T18:33:09.153" v="758" actId="114"/>
          <ac:spMkLst>
            <pc:docMk/>
            <pc:sldMk cId="733527613" sldId="284"/>
            <ac:spMk id="42" creationId="{1830793E-989D-9EB9-7BF6-F593C2070E55}"/>
          </ac:spMkLst>
        </pc:spChg>
        <pc:spChg chg="add mod">
          <ac:chgData name="Renato Loro" userId="120c7a9b-4456-4ceb-83f1-1459f5f63260" providerId="ADAL" clId="{478D3BCC-7A3F-49CF-A0B7-BA3386F69E2B}" dt="2026-04-24T18:28:05.607" v="706" actId="403"/>
          <ac:spMkLst>
            <pc:docMk/>
            <pc:sldMk cId="733527613" sldId="284"/>
            <ac:spMk id="46" creationId="{8770B6E8-AD07-DFF7-041D-BA1E88A1EB7E}"/>
          </ac:spMkLst>
        </pc:spChg>
        <pc:spChg chg="mod">
          <ac:chgData name="Renato Loro" userId="120c7a9b-4456-4ceb-83f1-1459f5f63260" providerId="ADAL" clId="{478D3BCC-7A3F-49CF-A0B7-BA3386F69E2B}" dt="2026-04-24T18:33:24.551" v="759" actId="2711"/>
          <ac:spMkLst>
            <pc:docMk/>
            <pc:sldMk cId="733527613" sldId="284"/>
            <ac:spMk id="48" creationId="{DB9637B1-E5FE-77A5-C316-0CF49870B5D8}"/>
          </ac:spMkLst>
        </pc:spChg>
        <pc:spChg chg="mod">
          <ac:chgData name="Renato Loro" userId="120c7a9b-4456-4ceb-83f1-1459f5f63260" providerId="ADAL" clId="{478D3BCC-7A3F-49CF-A0B7-BA3386F69E2B}" dt="2026-04-24T18:33:24.551" v="759" actId="2711"/>
          <ac:spMkLst>
            <pc:docMk/>
            <pc:sldMk cId="733527613" sldId="284"/>
            <ac:spMk id="49" creationId="{3A83800E-3DAB-E63A-DBB6-53F257935A0E}"/>
          </ac:spMkLst>
        </pc:spChg>
        <pc:spChg chg="add mod">
          <ac:chgData name="Renato Loro" userId="120c7a9b-4456-4ceb-83f1-1459f5f63260" providerId="ADAL" clId="{478D3BCC-7A3F-49CF-A0B7-BA3386F69E2B}" dt="2026-04-24T18:28:05.607" v="706" actId="403"/>
          <ac:spMkLst>
            <pc:docMk/>
            <pc:sldMk cId="733527613" sldId="284"/>
            <ac:spMk id="51" creationId="{BAC9634A-C9A9-F24C-67C0-8BCB8718EFDD}"/>
          </ac:spMkLst>
        </pc:spChg>
        <pc:spChg chg="add mod">
          <ac:chgData name="Renato Loro" userId="120c7a9b-4456-4ceb-83f1-1459f5f63260" providerId="ADAL" clId="{478D3BCC-7A3F-49CF-A0B7-BA3386F69E2B}" dt="2026-04-24T18:28:05.607" v="706" actId="403"/>
          <ac:spMkLst>
            <pc:docMk/>
            <pc:sldMk cId="733527613" sldId="284"/>
            <ac:spMk id="52" creationId="{995C31D1-7839-5D84-A878-0D0B16201FD7}"/>
          </ac:spMkLst>
        </pc:spChg>
        <pc:spChg chg="mod">
          <ac:chgData name="Renato Loro" userId="120c7a9b-4456-4ceb-83f1-1459f5f63260" providerId="ADAL" clId="{478D3BCC-7A3F-49CF-A0B7-BA3386F69E2B}" dt="2026-04-24T18:33:24.551" v="759" actId="2711"/>
          <ac:spMkLst>
            <pc:docMk/>
            <pc:sldMk cId="733527613" sldId="284"/>
            <ac:spMk id="55" creationId="{158CCFC6-BFC7-87E6-E91A-5F1EEA5DFD73}"/>
          </ac:spMkLst>
        </pc:spChg>
        <pc:spChg chg="mod">
          <ac:chgData name="Renato Loro" userId="120c7a9b-4456-4ceb-83f1-1459f5f63260" providerId="ADAL" clId="{478D3BCC-7A3F-49CF-A0B7-BA3386F69E2B}" dt="2026-04-24T18:33:24.551" v="759" actId="2711"/>
          <ac:spMkLst>
            <pc:docMk/>
            <pc:sldMk cId="733527613" sldId="284"/>
            <ac:spMk id="56" creationId="{62A016F1-3F36-17DF-F597-E422CBA7ED92}"/>
          </ac:spMkLst>
        </pc:spChg>
        <pc:spChg chg="add mod">
          <ac:chgData name="Renato Loro" userId="120c7a9b-4456-4ceb-83f1-1459f5f63260" providerId="ADAL" clId="{478D3BCC-7A3F-49CF-A0B7-BA3386F69E2B}" dt="2026-04-24T18:28:05.607" v="706" actId="403"/>
          <ac:spMkLst>
            <pc:docMk/>
            <pc:sldMk cId="733527613" sldId="284"/>
            <ac:spMk id="57" creationId="{6B0A59A6-B1BB-36DA-8E61-713782AB9673}"/>
          </ac:spMkLst>
        </pc:spChg>
        <pc:spChg chg="add mod">
          <ac:chgData name="Renato Loro" userId="120c7a9b-4456-4ceb-83f1-1459f5f63260" providerId="ADAL" clId="{478D3BCC-7A3F-49CF-A0B7-BA3386F69E2B}" dt="2026-04-24T18:28:05.607" v="706" actId="403"/>
          <ac:spMkLst>
            <pc:docMk/>
            <pc:sldMk cId="733527613" sldId="284"/>
            <ac:spMk id="58" creationId="{90F217C9-7562-5980-A53E-1A13133B5495}"/>
          </ac:spMkLst>
        </pc:spChg>
        <pc:spChg chg="add mod">
          <ac:chgData name="Renato Loro" userId="120c7a9b-4456-4ceb-83f1-1459f5f63260" providerId="ADAL" clId="{478D3BCC-7A3F-49CF-A0B7-BA3386F69E2B}" dt="2026-04-24T18:28:05.607" v="706" actId="403"/>
          <ac:spMkLst>
            <pc:docMk/>
            <pc:sldMk cId="733527613" sldId="284"/>
            <ac:spMk id="61" creationId="{3E9324EC-C991-4949-B46B-BBF624F56378}"/>
          </ac:spMkLst>
        </pc:spChg>
        <pc:spChg chg="mod">
          <ac:chgData name="Renato Loro" userId="120c7a9b-4456-4ceb-83f1-1459f5f63260" providerId="ADAL" clId="{478D3BCC-7A3F-49CF-A0B7-BA3386F69E2B}" dt="2026-04-24T18:33:24.551" v="759" actId="2711"/>
          <ac:spMkLst>
            <pc:docMk/>
            <pc:sldMk cId="733527613" sldId="284"/>
            <ac:spMk id="62" creationId="{DA4FF937-F00B-8955-926A-73A03B23477C}"/>
          </ac:spMkLst>
        </pc:spChg>
        <pc:spChg chg="add mod">
          <ac:chgData name="Renato Loro" userId="120c7a9b-4456-4ceb-83f1-1459f5f63260" providerId="ADAL" clId="{478D3BCC-7A3F-49CF-A0B7-BA3386F69E2B}" dt="2026-04-24T18:33:24.551" v="759" actId="2711"/>
          <ac:spMkLst>
            <pc:docMk/>
            <pc:sldMk cId="733527613" sldId="284"/>
            <ac:spMk id="63" creationId="{03465897-5950-B935-7AB5-084C9EB1E54C}"/>
          </ac:spMkLst>
        </pc:spChg>
        <pc:spChg chg="add mod">
          <ac:chgData name="Renato Loro" userId="120c7a9b-4456-4ceb-83f1-1459f5f63260" providerId="ADAL" clId="{478D3BCC-7A3F-49CF-A0B7-BA3386F69E2B}" dt="2026-04-24T18:24:47.030" v="571" actId="164"/>
          <ac:spMkLst>
            <pc:docMk/>
            <pc:sldMk cId="733527613" sldId="284"/>
            <ac:spMk id="65" creationId="{477F75BB-CB5F-E5CE-B131-0979D61AE3BE}"/>
          </ac:spMkLst>
        </pc:spChg>
        <pc:spChg chg="add mod">
          <ac:chgData name="Renato Loro" userId="120c7a9b-4456-4ceb-83f1-1459f5f63260" providerId="ADAL" clId="{478D3BCC-7A3F-49CF-A0B7-BA3386F69E2B}" dt="2026-04-24T18:32:26.355" v="751" actId="403"/>
          <ac:spMkLst>
            <pc:docMk/>
            <pc:sldMk cId="733527613" sldId="284"/>
            <ac:spMk id="66" creationId="{1D18D490-2653-E72E-99C6-415F273F6618}"/>
          </ac:spMkLst>
        </pc:spChg>
        <pc:spChg chg="add mod">
          <ac:chgData name="Renato Loro" userId="120c7a9b-4456-4ceb-83f1-1459f5f63260" providerId="ADAL" clId="{478D3BCC-7A3F-49CF-A0B7-BA3386F69E2B}" dt="2026-04-24T18:24:47.030" v="571" actId="164"/>
          <ac:spMkLst>
            <pc:docMk/>
            <pc:sldMk cId="733527613" sldId="284"/>
            <ac:spMk id="67" creationId="{FED7C4C7-4D04-4EAD-D2CB-0EBE7E6BAA6C}"/>
          </ac:spMkLst>
        </pc:spChg>
        <pc:spChg chg="add mod">
          <ac:chgData name="Renato Loro" userId="120c7a9b-4456-4ceb-83f1-1459f5f63260" providerId="ADAL" clId="{478D3BCC-7A3F-49CF-A0B7-BA3386F69E2B}" dt="2026-04-24T18:31:48.446" v="743" actId="1076"/>
          <ac:spMkLst>
            <pc:docMk/>
            <pc:sldMk cId="733527613" sldId="284"/>
            <ac:spMk id="69" creationId="{8E85B410-43FC-4262-5870-FFA9FF2BFFA1}"/>
          </ac:spMkLst>
        </pc:spChg>
        <pc:spChg chg="add mod">
          <ac:chgData name="Renato Loro" userId="120c7a9b-4456-4ceb-83f1-1459f5f63260" providerId="ADAL" clId="{478D3BCC-7A3F-49CF-A0B7-BA3386F69E2B}" dt="2026-04-24T18:24:47.030" v="571" actId="164"/>
          <ac:spMkLst>
            <pc:docMk/>
            <pc:sldMk cId="733527613" sldId="284"/>
            <ac:spMk id="71" creationId="{52B1A74F-2BD3-96FD-2686-328ECACC2C28}"/>
          </ac:spMkLst>
        </pc:spChg>
        <pc:spChg chg="add mod">
          <ac:chgData name="Renato Loro" userId="120c7a9b-4456-4ceb-83f1-1459f5f63260" providerId="ADAL" clId="{478D3BCC-7A3F-49CF-A0B7-BA3386F69E2B}" dt="2026-04-24T18:24:47.030" v="571" actId="164"/>
          <ac:spMkLst>
            <pc:docMk/>
            <pc:sldMk cId="733527613" sldId="284"/>
            <ac:spMk id="72" creationId="{07B14517-229F-FA1E-4A7F-2CB60A66B1CF}"/>
          </ac:spMkLst>
        </pc:spChg>
        <pc:spChg chg="add mod">
          <ac:chgData name="Renato Loro" userId="120c7a9b-4456-4ceb-83f1-1459f5f63260" providerId="ADAL" clId="{478D3BCC-7A3F-49CF-A0B7-BA3386F69E2B}" dt="2026-04-24T18:24:47.030" v="571" actId="164"/>
          <ac:spMkLst>
            <pc:docMk/>
            <pc:sldMk cId="733527613" sldId="284"/>
            <ac:spMk id="73" creationId="{3F4C135D-9008-7891-9674-BBD73228C3C7}"/>
          </ac:spMkLst>
        </pc:spChg>
        <pc:spChg chg="add mod">
          <ac:chgData name="Renato Loro" userId="120c7a9b-4456-4ceb-83f1-1459f5f63260" providerId="ADAL" clId="{478D3BCC-7A3F-49CF-A0B7-BA3386F69E2B}" dt="2026-04-24T18:32:26.355" v="751" actId="403"/>
          <ac:spMkLst>
            <pc:docMk/>
            <pc:sldMk cId="733527613" sldId="284"/>
            <ac:spMk id="74" creationId="{1580C1AD-810F-DABC-8E0A-7A96EA9B598E}"/>
          </ac:spMkLst>
        </pc:spChg>
        <pc:spChg chg="mod">
          <ac:chgData name="Renato Loro" userId="120c7a9b-4456-4ceb-83f1-1459f5f63260" providerId="ADAL" clId="{478D3BCC-7A3F-49CF-A0B7-BA3386F69E2B}" dt="2026-04-24T18:32:26.355" v="751" actId="403"/>
          <ac:spMkLst>
            <pc:docMk/>
            <pc:sldMk cId="733527613" sldId="284"/>
            <ac:spMk id="77" creationId="{78ABEE9D-08A9-4B74-B8D3-9ADA54506ABA}"/>
          </ac:spMkLst>
        </pc:spChg>
        <pc:grpChg chg="mod">
          <ac:chgData name="Renato Loro" userId="120c7a9b-4456-4ceb-83f1-1459f5f63260" providerId="ADAL" clId="{478D3BCC-7A3F-49CF-A0B7-BA3386F69E2B}" dt="2026-04-24T18:23:18.254" v="544" actId="1076"/>
          <ac:grpSpMkLst>
            <pc:docMk/>
            <pc:sldMk cId="733527613" sldId="284"/>
            <ac:grpSpMk id="2" creationId="{D9E0D081-B405-0080-9528-C32B54A28555}"/>
          </ac:grpSpMkLst>
        </pc:grpChg>
        <pc:grpChg chg="mod">
          <ac:chgData name="Renato Loro" userId="120c7a9b-4456-4ceb-83f1-1459f5f63260" providerId="ADAL" clId="{478D3BCC-7A3F-49CF-A0B7-BA3386F69E2B}" dt="2026-04-24T18:27:49.869" v="702" actId="14100"/>
          <ac:grpSpMkLst>
            <pc:docMk/>
            <pc:sldMk cId="733527613" sldId="284"/>
            <ac:grpSpMk id="64" creationId="{2B031522-87E7-87A3-5615-422B148AE00B}"/>
          </ac:grpSpMkLst>
        </pc:grpChg>
        <pc:grpChg chg="mod">
          <ac:chgData name="Renato Loro" userId="120c7a9b-4456-4ceb-83f1-1459f5f63260" providerId="ADAL" clId="{478D3BCC-7A3F-49CF-A0B7-BA3386F69E2B}" dt="2026-04-24T18:27:16.642" v="692" actId="14100"/>
          <ac:grpSpMkLst>
            <pc:docMk/>
            <pc:sldMk cId="733527613" sldId="284"/>
            <ac:grpSpMk id="78" creationId="{575C8438-BD79-B4D2-B7C0-BF3A0DD2E46C}"/>
          </ac:grpSpMkLst>
        </pc:grpChg>
      </pc:sldChg>
      <pc:sldChg chg="addSp delSp modSp add mod ord">
        <pc:chgData name="Renato Loro" userId="120c7a9b-4456-4ceb-83f1-1459f5f63260" providerId="ADAL" clId="{478D3BCC-7A3F-49CF-A0B7-BA3386F69E2B}" dt="2026-04-23T18:25:23.391" v="441" actId="20577"/>
        <pc:sldMkLst>
          <pc:docMk/>
          <pc:sldMk cId="50223973" sldId="285"/>
        </pc:sldMkLst>
        <pc:spChg chg="mod">
          <ac:chgData name="Renato Loro" userId="120c7a9b-4456-4ceb-83f1-1459f5f63260" providerId="ADAL" clId="{478D3BCC-7A3F-49CF-A0B7-BA3386F69E2B}" dt="2026-04-23T18:23:20.496" v="408" actId="207"/>
          <ac:spMkLst>
            <pc:docMk/>
            <pc:sldMk cId="50223973" sldId="285"/>
            <ac:spMk id="9" creationId="{9C7C8FEB-FBFE-7267-6F5F-E84735E2446D}"/>
          </ac:spMkLst>
        </pc:spChg>
        <pc:spChg chg="add mod">
          <ac:chgData name="Renato Loro" userId="120c7a9b-4456-4ceb-83f1-1459f5f63260" providerId="ADAL" clId="{478D3BCC-7A3F-49CF-A0B7-BA3386F69E2B}" dt="2026-04-23T18:23:58.406" v="416" actId="403"/>
          <ac:spMkLst>
            <pc:docMk/>
            <pc:sldMk cId="50223973" sldId="285"/>
            <ac:spMk id="10" creationId="{BFB5B878-656A-3B0F-EE7F-50302C0C6FA8}"/>
          </ac:spMkLst>
        </pc:spChg>
        <pc:spChg chg="mod">
          <ac:chgData name="Renato Loro" userId="120c7a9b-4456-4ceb-83f1-1459f5f63260" providerId="ADAL" clId="{478D3BCC-7A3F-49CF-A0B7-BA3386F69E2B}" dt="2026-04-23T18:25:23.391" v="441" actId="20577"/>
          <ac:spMkLst>
            <pc:docMk/>
            <pc:sldMk cId="50223973" sldId="285"/>
            <ac:spMk id="11" creationId="{5ABA5A35-6AB5-A4C2-F3B6-6A73248C3841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14" creationId="{5B9D484A-F91F-2B27-6A59-5C6FDEECB6F9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16" creationId="{39765DC2-1BA3-F433-75D9-BD6CD2B02E83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18" creationId="{42F61B14-DA04-8A53-CB75-5526B700A0BF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27" creationId="{62234E9A-D2C0-A6A6-E429-5A1469AC8FF2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31" creationId="{92D5CC2B-B0EB-AB95-2D53-D5D84C185B4B}"/>
          </ac:spMkLst>
        </pc:spChg>
        <pc:spChg chg="mod">
          <ac:chgData name="Renato Loro" userId="120c7a9b-4456-4ceb-83f1-1459f5f63260" providerId="ADAL" clId="{478D3BCC-7A3F-49CF-A0B7-BA3386F69E2B}" dt="2026-04-23T18:24:01.791" v="417" actId="403"/>
          <ac:spMkLst>
            <pc:docMk/>
            <pc:sldMk cId="50223973" sldId="285"/>
            <ac:spMk id="32" creationId="{3249D959-ADD3-8058-66DC-CCD44EE7CCA1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36" creationId="{0BD3542B-F0F2-59B2-18D6-10C74EC7CE4E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37" creationId="{F7B4B4D8-B750-79F1-0F94-758F5521C8E3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40" creationId="{DB914B8D-27DE-D0A7-FB16-687F0E91B354}"/>
          </ac:spMkLst>
        </pc:spChg>
        <pc:spChg chg="add mod">
          <ac:chgData name="Renato Loro" userId="120c7a9b-4456-4ceb-83f1-1459f5f63260" providerId="ADAL" clId="{478D3BCC-7A3F-49CF-A0B7-BA3386F69E2B}" dt="2026-04-23T18:22:23.723" v="406" actId="403"/>
          <ac:spMkLst>
            <pc:docMk/>
            <pc:sldMk cId="50223973" sldId="285"/>
            <ac:spMk id="82" creationId="{4E52007F-968C-0014-4575-58FF86E36959}"/>
          </ac:spMkLst>
        </pc:spChg>
        <pc:grpChg chg="mod">
          <ac:chgData name="Renato Loro" userId="120c7a9b-4456-4ceb-83f1-1459f5f63260" providerId="ADAL" clId="{478D3BCC-7A3F-49CF-A0B7-BA3386F69E2B}" dt="2026-04-23T18:22:16.125" v="400" actId="1076"/>
          <ac:grpSpMkLst>
            <pc:docMk/>
            <pc:sldMk cId="50223973" sldId="285"/>
            <ac:grpSpMk id="84" creationId="{277F6A44-7D23-AD8B-8BCC-AFC538884E4E}"/>
          </ac:grpSpMkLst>
        </pc:gr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020885\AppData\Local\Microsoft\Windows\INetCache\Content.Outlook\8INZ2BW1\HistA%20rico%20de%20taxas%20das%20NTN-B%20ATUALIZAD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t-BR" sz="1800" b="1">
                <a:latin typeface="Roboto"/>
              </a:rPr>
              <a:t>XP</a:t>
            </a:r>
            <a:r>
              <a:rPr lang="pt-BR" sz="1800" b="1" baseline="0">
                <a:latin typeface="Roboto"/>
              </a:rPr>
              <a:t> - </a:t>
            </a:r>
            <a:r>
              <a:rPr lang="pt-BR" sz="1800" b="1">
                <a:latin typeface="Roboto"/>
              </a:rPr>
              <a:t>Calls Abertura NTN-B</a:t>
            </a:r>
          </a:p>
        </c:rich>
      </c:tx>
      <c:overlay val="0"/>
      <c:spPr>
        <a:noFill/>
        <a:ln>
          <a:noFill/>
          <a:prstDash val="solid"/>
        </a:ln>
      </c:spPr>
    </c:title>
    <c:autoTitleDeleted val="0"/>
    <c:plotArea>
      <c:layout/>
      <c:lineChart>
        <c:grouping val="standard"/>
        <c:varyColors val="0"/>
        <c:ser>
          <c:idx val="4"/>
          <c:order val="0"/>
          <c:tx>
            <c:strRef>
              <c:f>'Histórico Abertura NTN-B'!$A$7</c:f>
              <c:strCache>
                <c:ptCount val="1"/>
                <c:pt idx="0">
                  <c:v>2030</c:v>
                </c:pt>
              </c:strCache>
            </c:strRef>
          </c:tx>
          <c:spPr>
            <a:ln w="28575" cap="rnd">
              <a:solidFill>
                <a:srgbClr val="ABAAA8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NTN-B'!$B$7:$JW$7</c:f>
              <c:numCache>
                <c:formatCode>0.00</c:formatCode>
                <c:ptCount val="282"/>
                <c:pt idx="0">
                  <c:v>7.77</c:v>
                </c:pt>
                <c:pt idx="1">
                  <c:v>7.79</c:v>
                </c:pt>
                <c:pt idx="2">
                  <c:v>7.73</c:v>
                </c:pt>
                <c:pt idx="3">
                  <c:v>7.79</c:v>
                </c:pt>
                <c:pt idx="4">
                  <c:v>7.77</c:v>
                </c:pt>
                <c:pt idx="5">
                  <c:v>7.71</c:v>
                </c:pt>
                <c:pt idx="6">
                  <c:v>7.67</c:v>
                </c:pt>
                <c:pt idx="7">
                  <c:v>7.71</c:v>
                </c:pt>
                <c:pt idx="8">
                  <c:v>7.75</c:v>
                </c:pt>
                <c:pt idx="9">
                  <c:v>7.66</c:v>
                </c:pt>
                <c:pt idx="10">
                  <c:v>7.68</c:v>
                </c:pt>
                <c:pt idx="11">
                  <c:v>7.79</c:v>
                </c:pt>
                <c:pt idx="12">
                  <c:v>7.82</c:v>
                </c:pt>
                <c:pt idx="13">
                  <c:v>7.85</c:v>
                </c:pt>
                <c:pt idx="14">
                  <c:v>7.9</c:v>
                </c:pt>
                <c:pt idx="15">
                  <c:v>7.89</c:v>
                </c:pt>
                <c:pt idx="16">
                  <c:v>7.94</c:v>
                </c:pt>
                <c:pt idx="17">
                  <c:v>7.88</c:v>
                </c:pt>
                <c:pt idx="18">
                  <c:v>7.87</c:v>
                </c:pt>
                <c:pt idx="19">
                  <c:v>7.87</c:v>
                </c:pt>
                <c:pt idx="20">
                  <c:v>7.85</c:v>
                </c:pt>
                <c:pt idx="21">
                  <c:v>7.62</c:v>
                </c:pt>
                <c:pt idx="22">
                  <c:v>7.71</c:v>
                </c:pt>
                <c:pt idx="23">
                  <c:v>7.71</c:v>
                </c:pt>
                <c:pt idx="24">
                  <c:v>7.86</c:v>
                </c:pt>
                <c:pt idx="25">
                  <c:v>7.8</c:v>
                </c:pt>
                <c:pt idx="26">
                  <c:v>7.87</c:v>
                </c:pt>
                <c:pt idx="27">
                  <c:v>7.75</c:v>
                </c:pt>
                <c:pt idx="28">
                  <c:v>7.74</c:v>
                </c:pt>
                <c:pt idx="29">
                  <c:v>7.72</c:v>
                </c:pt>
                <c:pt idx="30">
                  <c:v>7.73</c:v>
                </c:pt>
                <c:pt idx="31">
                  <c:v>7.7</c:v>
                </c:pt>
                <c:pt idx="32">
                  <c:v>7.77</c:v>
                </c:pt>
                <c:pt idx="33">
                  <c:v>7.67</c:v>
                </c:pt>
                <c:pt idx="34">
                  <c:v>7.57</c:v>
                </c:pt>
                <c:pt idx="35">
                  <c:v>7.55</c:v>
                </c:pt>
                <c:pt idx="36">
                  <c:v>7.47</c:v>
                </c:pt>
                <c:pt idx="37">
                  <c:v>7.47</c:v>
                </c:pt>
                <c:pt idx="38">
                  <c:v>7.46</c:v>
                </c:pt>
                <c:pt idx="39">
                  <c:v>7.5</c:v>
                </c:pt>
                <c:pt idx="40">
                  <c:v>7.55</c:v>
                </c:pt>
                <c:pt idx="41">
                  <c:v>7.52</c:v>
                </c:pt>
                <c:pt idx="42">
                  <c:v>7.42</c:v>
                </c:pt>
                <c:pt idx="43">
                  <c:v>7.36</c:v>
                </c:pt>
                <c:pt idx="44">
                  <c:v>7.42</c:v>
                </c:pt>
                <c:pt idx="45">
                  <c:v>7.39</c:v>
                </c:pt>
                <c:pt idx="46">
                  <c:v>7.41</c:v>
                </c:pt>
                <c:pt idx="47">
                  <c:v>7.45</c:v>
                </c:pt>
                <c:pt idx="48">
                  <c:v>7.41</c:v>
                </c:pt>
                <c:pt idx="49">
                  <c:v>7.39</c:v>
                </c:pt>
                <c:pt idx="50">
                  <c:v>7.29</c:v>
                </c:pt>
                <c:pt idx="51">
                  <c:v>7.4</c:v>
                </c:pt>
                <c:pt idx="52">
                  <c:v>7.46</c:v>
                </c:pt>
                <c:pt idx="53">
                  <c:v>7.5</c:v>
                </c:pt>
                <c:pt idx="54">
                  <c:v>7.45</c:v>
                </c:pt>
                <c:pt idx="55">
                  <c:v>7.4</c:v>
                </c:pt>
                <c:pt idx="56">
                  <c:v>7.4</c:v>
                </c:pt>
                <c:pt idx="57">
                  <c:v>7.44</c:v>
                </c:pt>
                <c:pt idx="58">
                  <c:v>7.49</c:v>
                </c:pt>
                <c:pt idx="59">
                  <c:v>7.52</c:v>
                </c:pt>
                <c:pt idx="60">
                  <c:v>7.59</c:v>
                </c:pt>
                <c:pt idx="61">
                  <c:v>7.47</c:v>
                </c:pt>
                <c:pt idx="62">
                  <c:v>7.5</c:v>
                </c:pt>
                <c:pt idx="63">
                  <c:v>7.58</c:v>
                </c:pt>
                <c:pt idx="64">
                  <c:v>7.51</c:v>
                </c:pt>
                <c:pt idx="65">
                  <c:v>7.51</c:v>
                </c:pt>
                <c:pt idx="66">
                  <c:v>7.53</c:v>
                </c:pt>
                <c:pt idx="67">
                  <c:v>7.54</c:v>
                </c:pt>
                <c:pt idx="68">
                  <c:v>7.58</c:v>
                </c:pt>
                <c:pt idx="69">
                  <c:v>7.5</c:v>
                </c:pt>
                <c:pt idx="70">
                  <c:v>7.56</c:v>
                </c:pt>
                <c:pt idx="71">
                  <c:v>7.58</c:v>
                </c:pt>
                <c:pt idx="72">
                  <c:v>7.58</c:v>
                </c:pt>
                <c:pt idx="73">
                  <c:v>7.58</c:v>
                </c:pt>
                <c:pt idx="74">
                  <c:v>7.6</c:v>
                </c:pt>
                <c:pt idx="75">
                  <c:v>7.6</c:v>
                </c:pt>
                <c:pt idx="76">
                  <c:v>7.59</c:v>
                </c:pt>
                <c:pt idx="77">
                  <c:v>7.56</c:v>
                </c:pt>
                <c:pt idx="78">
                  <c:v>7.58</c:v>
                </c:pt>
                <c:pt idx="79">
                  <c:v>7.49</c:v>
                </c:pt>
                <c:pt idx="80">
                  <c:v>7.5</c:v>
                </c:pt>
                <c:pt idx="81">
                  <c:v>7.49</c:v>
                </c:pt>
                <c:pt idx="82">
                  <c:v>7.47</c:v>
                </c:pt>
                <c:pt idx="83">
                  <c:v>7.5</c:v>
                </c:pt>
                <c:pt idx="84">
                  <c:v>7.57</c:v>
                </c:pt>
                <c:pt idx="85">
                  <c:v>7.68</c:v>
                </c:pt>
                <c:pt idx="86">
                  <c:v>7.79</c:v>
                </c:pt>
                <c:pt idx="87">
                  <c:v>7.8</c:v>
                </c:pt>
                <c:pt idx="88">
                  <c:v>7.75</c:v>
                </c:pt>
                <c:pt idx="89">
                  <c:v>7.74</c:v>
                </c:pt>
                <c:pt idx="90">
                  <c:v>7.79</c:v>
                </c:pt>
                <c:pt idx="91">
                  <c:v>7.83</c:v>
                </c:pt>
                <c:pt idx="92">
                  <c:v>7.8</c:v>
                </c:pt>
                <c:pt idx="93">
                  <c:v>7.86</c:v>
                </c:pt>
                <c:pt idx="94">
                  <c:v>7.85</c:v>
                </c:pt>
                <c:pt idx="95">
                  <c:v>7.84</c:v>
                </c:pt>
                <c:pt idx="96">
                  <c:v>7.89</c:v>
                </c:pt>
                <c:pt idx="97">
                  <c:v>7.86</c:v>
                </c:pt>
                <c:pt idx="98">
                  <c:v>7.88</c:v>
                </c:pt>
                <c:pt idx="99">
                  <c:v>7.88</c:v>
                </c:pt>
                <c:pt idx="100">
                  <c:v>7.84</c:v>
                </c:pt>
                <c:pt idx="101">
                  <c:v>7.87</c:v>
                </c:pt>
                <c:pt idx="102">
                  <c:v>7.86</c:v>
                </c:pt>
                <c:pt idx="103">
                  <c:v>7.82</c:v>
                </c:pt>
                <c:pt idx="104">
                  <c:v>7.82</c:v>
                </c:pt>
                <c:pt idx="105">
                  <c:v>7.83</c:v>
                </c:pt>
                <c:pt idx="106">
                  <c:v>7.81</c:v>
                </c:pt>
                <c:pt idx="107">
                  <c:v>7.74</c:v>
                </c:pt>
                <c:pt idx="108">
                  <c:v>7.7</c:v>
                </c:pt>
                <c:pt idx="109">
                  <c:v>7.59</c:v>
                </c:pt>
                <c:pt idx="110">
                  <c:v>7.62</c:v>
                </c:pt>
                <c:pt idx="111">
                  <c:v>7.62</c:v>
                </c:pt>
                <c:pt idx="112">
                  <c:v>7.58</c:v>
                </c:pt>
                <c:pt idx="113">
                  <c:v>7.67</c:v>
                </c:pt>
                <c:pt idx="114">
                  <c:v>7.82</c:v>
                </c:pt>
                <c:pt idx="115">
                  <c:v>7.86</c:v>
                </c:pt>
                <c:pt idx="116">
                  <c:v>7.9</c:v>
                </c:pt>
                <c:pt idx="117">
                  <c:v>7.92</c:v>
                </c:pt>
                <c:pt idx="118">
                  <c:v>7.83</c:v>
                </c:pt>
                <c:pt idx="119">
                  <c:v>7.85</c:v>
                </c:pt>
                <c:pt idx="120">
                  <c:v>7.81</c:v>
                </c:pt>
                <c:pt idx="121">
                  <c:v>7.77</c:v>
                </c:pt>
                <c:pt idx="122">
                  <c:v>7.76</c:v>
                </c:pt>
                <c:pt idx="123">
                  <c:v>7.83</c:v>
                </c:pt>
                <c:pt idx="124">
                  <c:v>7.88</c:v>
                </c:pt>
                <c:pt idx="125">
                  <c:v>7.86</c:v>
                </c:pt>
                <c:pt idx="126">
                  <c:v>7.86</c:v>
                </c:pt>
                <c:pt idx="127">
                  <c:v>7.81</c:v>
                </c:pt>
                <c:pt idx="128">
                  <c:v>7.81</c:v>
                </c:pt>
                <c:pt idx="129">
                  <c:v>7.83</c:v>
                </c:pt>
                <c:pt idx="130">
                  <c:v>7.82</c:v>
                </c:pt>
                <c:pt idx="131">
                  <c:v>7.73</c:v>
                </c:pt>
                <c:pt idx="132">
                  <c:v>7.76</c:v>
                </c:pt>
                <c:pt idx="133">
                  <c:v>7.73</c:v>
                </c:pt>
                <c:pt idx="134">
                  <c:v>7.72</c:v>
                </c:pt>
                <c:pt idx="135">
                  <c:v>7.69</c:v>
                </c:pt>
                <c:pt idx="136">
                  <c:v>7.75</c:v>
                </c:pt>
                <c:pt idx="137">
                  <c:v>7.8</c:v>
                </c:pt>
                <c:pt idx="138">
                  <c:v>7.84</c:v>
                </c:pt>
                <c:pt idx="139">
                  <c:v>7.88</c:v>
                </c:pt>
                <c:pt idx="140">
                  <c:v>7.84</c:v>
                </c:pt>
                <c:pt idx="141">
                  <c:v>7.84</c:v>
                </c:pt>
                <c:pt idx="142">
                  <c:v>7.86</c:v>
                </c:pt>
                <c:pt idx="143">
                  <c:v>7.83</c:v>
                </c:pt>
                <c:pt idx="144">
                  <c:v>7.88</c:v>
                </c:pt>
                <c:pt idx="145">
                  <c:v>7.92</c:v>
                </c:pt>
                <c:pt idx="146">
                  <c:v>7.96</c:v>
                </c:pt>
                <c:pt idx="147">
                  <c:v>8.01</c:v>
                </c:pt>
                <c:pt idx="148">
                  <c:v>7.98</c:v>
                </c:pt>
                <c:pt idx="149">
                  <c:v>8.08</c:v>
                </c:pt>
                <c:pt idx="150">
                  <c:v>8.07</c:v>
                </c:pt>
                <c:pt idx="151">
                  <c:v>7.99</c:v>
                </c:pt>
                <c:pt idx="152">
                  <c:v>7.96</c:v>
                </c:pt>
                <c:pt idx="153">
                  <c:v>8.02</c:v>
                </c:pt>
                <c:pt idx="154">
                  <c:v>8.1</c:v>
                </c:pt>
                <c:pt idx="155">
                  <c:v>8.06</c:v>
                </c:pt>
                <c:pt idx="156">
                  <c:v>8.01</c:v>
                </c:pt>
                <c:pt idx="157">
                  <c:v>8.06</c:v>
                </c:pt>
                <c:pt idx="158">
                  <c:v>8.07</c:v>
                </c:pt>
                <c:pt idx="159">
                  <c:v>8.0399999999999991</c:v>
                </c:pt>
                <c:pt idx="160">
                  <c:v>8.0500000000000007</c:v>
                </c:pt>
                <c:pt idx="161">
                  <c:v>8</c:v>
                </c:pt>
                <c:pt idx="162">
                  <c:v>7.92</c:v>
                </c:pt>
                <c:pt idx="163">
                  <c:v>7.84</c:v>
                </c:pt>
                <c:pt idx="164">
                  <c:v>7.86</c:v>
                </c:pt>
                <c:pt idx="165">
                  <c:v>7.85</c:v>
                </c:pt>
                <c:pt idx="166">
                  <c:v>7.94</c:v>
                </c:pt>
                <c:pt idx="167">
                  <c:v>7.92</c:v>
                </c:pt>
                <c:pt idx="168">
                  <c:v>7.91</c:v>
                </c:pt>
                <c:pt idx="169">
                  <c:v>7.95</c:v>
                </c:pt>
                <c:pt idx="170">
                  <c:v>7.95</c:v>
                </c:pt>
                <c:pt idx="171">
                  <c:v>7.97</c:v>
                </c:pt>
                <c:pt idx="172">
                  <c:v>7.95</c:v>
                </c:pt>
                <c:pt idx="173">
                  <c:v>7.88</c:v>
                </c:pt>
                <c:pt idx="174">
                  <c:v>7.77</c:v>
                </c:pt>
                <c:pt idx="175">
                  <c:v>7.7</c:v>
                </c:pt>
                <c:pt idx="176">
                  <c:v>7.68</c:v>
                </c:pt>
                <c:pt idx="177">
                  <c:v>7.72</c:v>
                </c:pt>
                <c:pt idx="178">
                  <c:v>7.72</c:v>
                </c:pt>
                <c:pt idx="179">
                  <c:v>7.8</c:v>
                </c:pt>
                <c:pt idx="180">
                  <c:v>7.76</c:v>
                </c:pt>
                <c:pt idx="181">
                  <c:v>7.71</c:v>
                </c:pt>
                <c:pt idx="182">
                  <c:v>7.7</c:v>
                </c:pt>
                <c:pt idx="183">
                  <c:v>7.72</c:v>
                </c:pt>
                <c:pt idx="184">
                  <c:v>7.7</c:v>
                </c:pt>
                <c:pt idx="185">
                  <c:v>7.65</c:v>
                </c:pt>
                <c:pt idx="186">
                  <c:v>7.67</c:v>
                </c:pt>
                <c:pt idx="187">
                  <c:v>7.69</c:v>
                </c:pt>
                <c:pt idx="188">
                  <c:v>7.7</c:v>
                </c:pt>
                <c:pt idx="189">
                  <c:v>7.59</c:v>
                </c:pt>
                <c:pt idx="190">
                  <c:v>7.54</c:v>
                </c:pt>
                <c:pt idx="191">
                  <c:v>7.51</c:v>
                </c:pt>
                <c:pt idx="192">
                  <c:v>7.72</c:v>
                </c:pt>
                <c:pt idx="193">
                  <c:v>7.86</c:v>
                </c:pt>
                <c:pt idx="194">
                  <c:v>7.92</c:v>
                </c:pt>
                <c:pt idx="195">
                  <c:v>7.86</c:v>
                </c:pt>
                <c:pt idx="196">
                  <c:v>7.75</c:v>
                </c:pt>
                <c:pt idx="197">
                  <c:v>7.72</c:v>
                </c:pt>
                <c:pt idx="198">
                  <c:v>7.76</c:v>
                </c:pt>
                <c:pt idx="199">
                  <c:v>7.87</c:v>
                </c:pt>
                <c:pt idx="200">
                  <c:v>8.0399999999999991</c:v>
                </c:pt>
                <c:pt idx="201">
                  <c:v>7.87</c:v>
                </c:pt>
                <c:pt idx="202">
                  <c:v>7.89</c:v>
                </c:pt>
                <c:pt idx="203">
                  <c:v>7.92</c:v>
                </c:pt>
                <c:pt idx="204">
                  <c:v>7.84</c:v>
                </c:pt>
                <c:pt idx="205">
                  <c:v>7.75</c:v>
                </c:pt>
                <c:pt idx="206">
                  <c:v>7.74</c:v>
                </c:pt>
                <c:pt idx="207" formatCode="General">
                  <c:v>7.71</c:v>
                </c:pt>
                <c:pt idx="208" formatCode="General">
                  <c:v>7.71</c:v>
                </c:pt>
                <c:pt idx="209" formatCode="General">
                  <c:v>7.76</c:v>
                </c:pt>
                <c:pt idx="210" formatCode="General">
                  <c:v>7.8</c:v>
                </c:pt>
                <c:pt idx="211" formatCode="General">
                  <c:v>7.82</c:v>
                </c:pt>
                <c:pt idx="212" formatCode="General">
                  <c:v>7.83</c:v>
                </c:pt>
                <c:pt idx="213" formatCode="General">
                  <c:v>7.82</c:v>
                </c:pt>
                <c:pt idx="214" formatCode="General">
                  <c:v>7.85</c:v>
                </c:pt>
                <c:pt idx="215" formatCode="General">
                  <c:v>7.84</c:v>
                </c:pt>
                <c:pt idx="216" formatCode="General">
                  <c:v>7.93</c:v>
                </c:pt>
                <c:pt idx="217" formatCode="General">
                  <c:v>7.96</c:v>
                </c:pt>
                <c:pt idx="218" formatCode="General">
                  <c:v>8</c:v>
                </c:pt>
                <c:pt idx="219" formatCode="General">
                  <c:v>8</c:v>
                </c:pt>
                <c:pt idx="220" formatCode="General">
                  <c:v>7.99</c:v>
                </c:pt>
                <c:pt idx="221" formatCode="General">
                  <c:v>7.93</c:v>
                </c:pt>
                <c:pt idx="222" formatCode="General">
                  <c:v>7.92</c:v>
                </c:pt>
                <c:pt idx="223" formatCode="General">
                  <c:v>7.85</c:v>
                </c:pt>
                <c:pt idx="224" formatCode="General">
                  <c:v>7.81</c:v>
                </c:pt>
                <c:pt idx="225" formatCode="General">
                  <c:v>7.78</c:v>
                </c:pt>
                <c:pt idx="226" formatCode="General">
                  <c:v>7.68</c:v>
                </c:pt>
                <c:pt idx="227" formatCode="General">
                  <c:v>7.71</c:v>
                </c:pt>
                <c:pt idx="228" formatCode="General">
                  <c:v>7.72</c:v>
                </c:pt>
                <c:pt idx="229" formatCode="General">
                  <c:v>7.66</c:v>
                </c:pt>
                <c:pt idx="230" formatCode="General">
                  <c:v>7.72</c:v>
                </c:pt>
                <c:pt idx="231" formatCode="General">
                  <c:v>7.7</c:v>
                </c:pt>
                <c:pt idx="232" formatCode="General">
                  <c:v>7.69</c:v>
                </c:pt>
                <c:pt idx="233" formatCode="General">
                  <c:v>7.73</c:v>
                </c:pt>
                <c:pt idx="234" formatCode="General">
                  <c:v>7.76</c:v>
                </c:pt>
                <c:pt idx="235" formatCode="General">
                  <c:v>7.74</c:v>
                </c:pt>
                <c:pt idx="236" formatCode="General">
                  <c:v>7.74</c:v>
                </c:pt>
                <c:pt idx="237" formatCode="General">
                  <c:v>7.72</c:v>
                </c:pt>
                <c:pt idx="238" formatCode="General">
                  <c:v>7.65</c:v>
                </c:pt>
                <c:pt idx="239" formatCode="General">
                  <c:v>7.69</c:v>
                </c:pt>
                <c:pt idx="240" formatCode="General">
                  <c:v>7.69</c:v>
                </c:pt>
                <c:pt idx="241" formatCode="General">
                  <c:v>7.72</c:v>
                </c:pt>
                <c:pt idx="242" formatCode="General">
                  <c:v>7.71</c:v>
                </c:pt>
                <c:pt idx="243" formatCode="General">
                  <c:v>7.61</c:v>
                </c:pt>
                <c:pt idx="244" formatCode="General">
                  <c:v>7.65</c:v>
                </c:pt>
                <c:pt idx="245" formatCode="General">
                  <c:v>7.62</c:v>
                </c:pt>
                <c:pt idx="246" formatCode="General">
                  <c:v>7.63</c:v>
                </c:pt>
                <c:pt idx="247" formatCode="General">
                  <c:v>7.66</c:v>
                </c:pt>
                <c:pt idx="248" formatCode="General">
                  <c:v>7.67</c:v>
                </c:pt>
                <c:pt idx="249" formatCode="General">
                  <c:v>7.74</c:v>
                </c:pt>
                <c:pt idx="250" formatCode="General">
                  <c:v>7.91</c:v>
                </c:pt>
                <c:pt idx="251" formatCode="General">
                  <c:v>7.98</c:v>
                </c:pt>
                <c:pt idx="252" formatCode="General">
                  <c:v>7.77</c:v>
                </c:pt>
                <c:pt idx="253" formatCode="General">
                  <c:v>7.88</c:v>
                </c:pt>
                <c:pt idx="254" formatCode="General">
                  <c:v>7.96</c:v>
                </c:pt>
                <c:pt idx="255" formatCode="General">
                  <c:v>8.0500000000000007</c:v>
                </c:pt>
                <c:pt idx="256" formatCode="General">
                  <c:v>8.23</c:v>
                </c:pt>
                <c:pt idx="257" formatCode="General">
                  <c:v>7.98</c:v>
                </c:pt>
                <c:pt idx="258" formatCode="General">
                  <c:v>8</c:v>
                </c:pt>
                <c:pt idx="259" formatCode="General">
                  <c:v>8.09</c:v>
                </c:pt>
                <c:pt idx="260" formatCode="General">
                  <c:v>8.01</c:v>
                </c:pt>
                <c:pt idx="261" formatCode="General">
                  <c:v>8.0399999999999991</c:v>
                </c:pt>
                <c:pt idx="262" formatCode="General">
                  <c:v>8.02</c:v>
                </c:pt>
                <c:pt idx="263" formatCode="General">
                  <c:v>7.96</c:v>
                </c:pt>
                <c:pt idx="264" formatCode="General">
                  <c:v>8.08</c:v>
                </c:pt>
                <c:pt idx="265" formatCode="General">
                  <c:v>8.11</c:v>
                </c:pt>
                <c:pt idx="266" formatCode="General">
                  <c:v>8</c:v>
                </c:pt>
                <c:pt idx="267" formatCode="General">
                  <c:v>7.93</c:v>
                </c:pt>
                <c:pt idx="268" formatCode="General">
                  <c:v>7.77</c:v>
                </c:pt>
                <c:pt idx="269" formatCode="General">
                  <c:v>7.87</c:v>
                </c:pt>
                <c:pt idx="270" formatCode="General">
                  <c:v>7.8</c:v>
                </c:pt>
                <c:pt idx="271" formatCode="General">
                  <c:v>7.9</c:v>
                </c:pt>
                <c:pt idx="272" formatCode="General">
                  <c:v>7.71</c:v>
                </c:pt>
                <c:pt idx="273" formatCode="General">
                  <c:v>7.74</c:v>
                </c:pt>
                <c:pt idx="274" formatCode="General">
                  <c:v>7.72</c:v>
                </c:pt>
                <c:pt idx="275" formatCode="General">
                  <c:v>7.79</c:v>
                </c:pt>
                <c:pt idx="276" formatCode="General">
                  <c:v>7.66</c:v>
                </c:pt>
                <c:pt idx="277" formatCode="General">
                  <c:v>7.7</c:v>
                </c:pt>
                <c:pt idx="278" formatCode="General">
                  <c:v>7.67</c:v>
                </c:pt>
                <c:pt idx="279" formatCode="General">
                  <c:v>7.66</c:v>
                </c:pt>
                <c:pt idx="280" formatCode="General">
                  <c:v>7.68</c:v>
                </c:pt>
                <c:pt idx="281" formatCode="General">
                  <c:v>7.69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C8B-4555-8E0D-FA101417E637}"/>
            </c:ext>
          </c:extLst>
        </c:ser>
        <c:ser>
          <c:idx val="5"/>
          <c:order val="1"/>
          <c:tx>
            <c:strRef>
              <c:f>'Histórico Abertura NTN-B'!$A$8</c:f>
              <c:strCache>
                <c:ptCount val="1"/>
                <c:pt idx="0">
                  <c:v>2032</c:v>
                </c:pt>
              </c:strCache>
            </c:strRef>
          </c:tx>
          <c:spPr>
            <a:ln w="28575" cap="rnd">
              <a:solidFill>
                <a:srgbClr val="808080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NTN-B'!$B$8:$JW$8</c:f>
              <c:numCache>
                <c:formatCode>0.00</c:formatCode>
                <c:ptCount val="282"/>
                <c:pt idx="0">
                  <c:v>7.79</c:v>
                </c:pt>
                <c:pt idx="1">
                  <c:v>7.79</c:v>
                </c:pt>
                <c:pt idx="2">
                  <c:v>7.74</c:v>
                </c:pt>
                <c:pt idx="3">
                  <c:v>7.79</c:v>
                </c:pt>
                <c:pt idx="4">
                  <c:v>7.8000000000000007</c:v>
                </c:pt>
                <c:pt idx="5">
                  <c:v>7.75</c:v>
                </c:pt>
                <c:pt idx="6">
                  <c:v>7.71</c:v>
                </c:pt>
                <c:pt idx="7">
                  <c:v>7.7200000000000006</c:v>
                </c:pt>
                <c:pt idx="8">
                  <c:v>7.7600000000000007</c:v>
                </c:pt>
                <c:pt idx="9">
                  <c:v>7.68</c:v>
                </c:pt>
                <c:pt idx="10">
                  <c:v>7.7</c:v>
                </c:pt>
                <c:pt idx="11">
                  <c:v>7.81</c:v>
                </c:pt>
                <c:pt idx="12">
                  <c:v>7.78</c:v>
                </c:pt>
                <c:pt idx="13">
                  <c:v>7.83</c:v>
                </c:pt>
                <c:pt idx="14">
                  <c:v>7.87</c:v>
                </c:pt>
                <c:pt idx="15">
                  <c:v>7.82</c:v>
                </c:pt>
                <c:pt idx="16">
                  <c:v>7.85</c:v>
                </c:pt>
                <c:pt idx="17">
                  <c:v>7.8</c:v>
                </c:pt>
                <c:pt idx="18">
                  <c:v>7.79</c:v>
                </c:pt>
                <c:pt idx="19">
                  <c:v>7.79</c:v>
                </c:pt>
                <c:pt idx="20">
                  <c:v>7.75</c:v>
                </c:pt>
                <c:pt idx="21">
                  <c:v>7.53</c:v>
                </c:pt>
                <c:pt idx="22">
                  <c:v>7.6</c:v>
                </c:pt>
                <c:pt idx="23">
                  <c:v>7.64</c:v>
                </c:pt>
                <c:pt idx="24">
                  <c:v>7.84</c:v>
                </c:pt>
                <c:pt idx="25">
                  <c:v>7.77</c:v>
                </c:pt>
                <c:pt idx="26">
                  <c:v>7.84</c:v>
                </c:pt>
                <c:pt idx="27">
                  <c:v>7.7</c:v>
                </c:pt>
                <c:pt idx="28">
                  <c:v>7.73</c:v>
                </c:pt>
                <c:pt idx="29">
                  <c:v>7.69</c:v>
                </c:pt>
                <c:pt idx="30">
                  <c:v>7.71</c:v>
                </c:pt>
                <c:pt idx="31">
                  <c:v>7.68</c:v>
                </c:pt>
                <c:pt idx="32">
                  <c:v>7.77</c:v>
                </c:pt>
                <c:pt idx="33">
                  <c:v>7.69</c:v>
                </c:pt>
                <c:pt idx="34">
                  <c:v>7.59</c:v>
                </c:pt>
                <c:pt idx="35">
                  <c:v>7.57</c:v>
                </c:pt>
                <c:pt idx="36">
                  <c:v>7.51</c:v>
                </c:pt>
                <c:pt idx="37">
                  <c:v>7.5</c:v>
                </c:pt>
                <c:pt idx="38">
                  <c:v>7.51</c:v>
                </c:pt>
                <c:pt idx="39">
                  <c:v>7.52</c:v>
                </c:pt>
                <c:pt idx="40">
                  <c:v>7.59</c:v>
                </c:pt>
                <c:pt idx="41">
                  <c:v>7.53</c:v>
                </c:pt>
                <c:pt idx="42">
                  <c:v>7.41</c:v>
                </c:pt>
                <c:pt idx="43">
                  <c:v>7.35</c:v>
                </c:pt>
                <c:pt idx="44">
                  <c:v>7.42</c:v>
                </c:pt>
                <c:pt idx="45">
                  <c:v>7.37</c:v>
                </c:pt>
                <c:pt idx="46">
                  <c:v>7.4</c:v>
                </c:pt>
                <c:pt idx="47">
                  <c:v>7.44</c:v>
                </c:pt>
                <c:pt idx="48">
                  <c:v>7.39</c:v>
                </c:pt>
                <c:pt idx="49">
                  <c:v>7.38</c:v>
                </c:pt>
                <c:pt idx="50">
                  <c:v>7.31</c:v>
                </c:pt>
                <c:pt idx="51">
                  <c:v>7.39</c:v>
                </c:pt>
                <c:pt idx="52">
                  <c:v>7.41</c:v>
                </c:pt>
                <c:pt idx="53">
                  <c:v>7.47</c:v>
                </c:pt>
                <c:pt idx="54">
                  <c:v>7.41</c:v>
                </c:pt>
                <c:pt idx="55">
                  <c:v>7.35</c:v>
                </c:pt>
                <c:pt idx="56">
                  <c:v>7.34</c:v>
                </c:pt>
                <c:pt idx="57">
                  <c:v>7.36</c:v>
                </c:pt>
                <c:pt idx="58">
                  <c:v>7.4</c:v>
                </c:pt>
                <c:pt idx="59">
                  <c:v>7.44</c:v>
                </c:pt>
                <c:pt idx="60">
                  <c:v>7.49</c:v>
                </c:pt>
                <c:pt idx="61">
                  <c:v>7.42</c:v>
                </c:pt>
                <c:pt idx="62">
                  <c:v>7.42</c:v>
                </c:pt>
                <c:pt idx="63">
                  <c:v>7.47</c:v>
                </c:pt>
                <c:pt idx="64">
                  <c:v>7.41</c:v>
                </c:pt>
                <c:pt idx="65">
                  <c:v>7.43</c:v>
                </c:pt>
                <c:pt idx="66">
                  <c:v>7.46</c:v>
                </c:pt>
                <c:pt idx="67">
                  <c:v>7.46</c:v>
                </c:pt>
                <c:pt idx="68">
                  <c:v>7.49</c:v>
                </c:pt>
                <c:pt idx="69">
                  <c:v>7.47</c:v>
                </c:pt>
                <c:pt idx="70">
                  <c:v>7.53</c:v>
                </c:pt>
                <c:pt idx="71">
                  <c:v>7.52</c:v>
                </c:pt>
                <c:pt idx="72">
                  <c:v>7.52</c:v>
                </c:pt>
                <c:pt idx="73">
                  <c:v>7.47</c:v>
                </c:pt>
                <c:pt idx="74">
                  <c:v>7.53</c:v>
                </c:pt>
                <c:pt idx="75">
                  <c:v>7.5</c:v>
                </c:pt>
                <c:pt idx="76">
                  <c:v>7.48</c:v>
                </c:pt>
                <c:pt idx="77">
                  <c:v>7.44</c:v>
                </c:pt>
                <c:pt idx="78">
                  <c:v>7.47</c:v>
                </c:pt>
                <c:pt idx="79">
                  <c:v>7.39</c:v>
                </c:pt>
                <c:pt idx="80">
                  <c:v>7.38</c:v>
                </c:pt>
                <c:pt idx="81">
                  <c:v>7.39</c:v>
                </c:pt>
                <c:pt idx="82">
                  <c:v>7.37</c:v>
                </c:pt>
                <c:pt idx="83">
                  <c:v>7.4</c:v>
                </c:pt>
                <c:pt idx="84">
                  <c:v>7.47</c:v>
                </c:pt>
                <c:pt idx="85">
                  <c:v>7.56</c:v>
                </c:pt>
                <c:pt idx="86">
                  <c:v>7.68</c:v>
                </c:pt>
                <c:pt idx="87">
                  <c:v>7.68</c:v>
                </c:pt>
                <c:pt idx="88">
                  <c:v>7.6</c:v>
                </c:pt>
                <c:pt idx="89">
                  <c:v>7.61</c:v>
                </c:pt>
                <c:pt idx="90">
                  <c:v>7.67</c:v>
                </c:pt>
                <c:pt idx="91">
                  <c:v>7.71</c:v>
                </c:pt>
                <c:pt idx="92">
                  <c:v>7.69</c:v>
                </c:pt>
                <c:pt idx="93">
                  <c:v>7.72</c:v>
                </c:pt>
                <c:pt idx="94">
                  <c:v>7.73</c:v>
                </c:pt>
                <c:pt idx="95">
                  <c:v>7.72</c:v>
                </c:pt>
                <c:pt idx="96">
                  <c:v>7.77</c:v>
                </c:pt>
                <c:pt idx="97">
                  <c:v>7.72</c:v>
                </c:pt>
                <c:pt idx="98">
                  <c:v>7.75</c:v>
                </c:pt>
                <c:pt idx="99">
                  <c:v>7.75</c:v>
                </c:pt>
                <c:pt idx="100">
                  <c:v>7.74</c:v>
                </c:pt>
                <c:pt idx="101">
                  <c:v>7.77</c:v>
                </c:pt>
                <c:pt idx="102">
                  <c:v>7.76</c:v>
                </c:pt>
                <c:pt idx="103">
                  <c:v>7.74</c:v>
                </c:pt>
                <c:pt idx="104">
                  <c:v>7.74</c:v>
                </c:pt>
                <c:pt idx="105">
                  <c:v>7.72</c:v>
                </c:pt>
                <c:pt idx="106">
                  <c:v>7.71</c:v>
                </c:pt>
                <c:pt idx="107">
                  <c:v>7.62</c:v>
                </c:pt>
                <c:pt idx="108">
                  <c:v>7.58</c:v>
                </c:pt>
                <c:pt idx="109">
                  <c:v>7.5</c:v>
                </c:pt>
                <c:pt idx="110">
                  <c:v>7.54</c:v>
                </c:pt>
                <c:pt idx="111">
                  <c:v>7.55</c:v>
                </c:pt>
                <c:pt idx="112">
                  <c:v>7.52</c:v>
                </c:pt>
                <c:pt idx="113">
                  <c:v>7.6</c:v>
                </c:pt>
                <c:pt idx="114">
                  <c:v>7.72</c:v>
                </c:pt>
                <c:pt idx="115">
                  <c:v>7.76</c:v>
                </c:pt>
                <c:pt idx="116">
                  <c:v>7.81</c:v>
                </c:pt>
                <c:pt idx="117">
                  <c:v>7.84</c:v>
                </c:pt>
                <c:pt idx="118">
                  <c:v>7.75</c:v>
                </c:pt>
                <c:pt idx="119">
                  <c:v>7.76</c:v>
                </c:pt>
                <c:pt idx="120">
                  <c:v>7.73</c:v>
                </c:pt>
                <c:pt idx="121">
                  <c:v>7.7</c:v>
                </c:pt>
                <c:pt idx="122">
                  <c:v>7.69</c:v>
                </c:pt>
                <c:pt idx="123">
                  <c:v>7.74</c:v>
                </c:pt>
                <c:pt idx="124">
                  <c:v>7.78</c:v>
                </c:pt>
                <c:pt idx="125">
                  <c:v>7.77</c:v>
                </c:pt>
                <c:pt idx="126">
                  <c:v>7.77</c:v>
                </c:pt>
                <c:pt idx="127">
                  <c:v>7.72</c:v>
                </c:pt>
                <c:pt idx="128">
                  <c:v>7.71</c:v>
                </c:pt>
                <c:pt idx="129">
                  <c:v>7.75</c:v>
                </c:pt>
                <c:pt idx="130">
                  <c:v>7.76</c:v>
                </c:pt>
                <c:pt idx="131">
                  <c:v>7.68</c:v>
                </c:pt>
                <c:pt idx="132">
                  <c:v>7.72</c:v>
                </c:pt>
                <c:pt idx="133">
                  <c:v>7.69</c:v>
                </c:pt>
                <c:pt idx="134">
                  <c:v>7.68</c:v>
                </c:pt>
                <c:pt idx="135">
                  <c:v>7.65</c:v>
                </c:pt>
                <c:pt idx="136">
                  <c:v>7.68</c:v>
                </c:pt>
                <c:pt idx="137">
                  <c:v>7.71</c:v>
                </c:pt>
                <c:pt idx="138">
                  <c:v>7.75</c:v>
                </c:pt>
                <c:pt idx="139">
                  <c:v>7.78</c:v>
                </c:pt>
                <c:pt idx="140">
                  <c:v>7.75</c:v>
                </c:pt>
                <c:pt idx="141">
                  <c:v>7.73</c:v>
                </c:pt>
                <c:pt idx="142">
                  <c:v>7.75</c:v>
                </c:pt>
                <c:pt idx="143">
                  <c:v>7.74</c:v>
                </c:pt>
                <c:pt idx="144">
                  <c:v>7.79</c:v>
                </c:pt>
                <c:pt idx="145">
                  <c:v>7.82</c:v>
                </c:pt>
                <c:pt idx="146">
                  <c:v>7.84</c:v>
                </c:pt>
                <c:pt idx="147">
                  <c:v>7.91</c:v>
                </c:pt>
                <c:pt idx="148">
                  <c:v>7.87</c:v>
                </c:pt>
                <c:pt idx="149">
                  <c:v>7.94</c:v>
                </c:pt>
                <c:pt idx="150">
                  <c:v>7.94</c:v>
                </c:pt>
                <c:pt idx="151">
                  <c:v>7.88</c:v>
                </c:pt>
                <c:pt idx="152">
                  <c:v>7.86</c:v>
                </c:pt>
                <c:pt idx="153">
                  <c:v>7.91</c:v>
                </c:pt>
                <c:pt idx="154">
                  <c:v>8</c:v>
                </c:pt>
                <c:pt idx="155">
                  <c:v>7.96</c:v>
                </c:pt>
                <c:pt idx="156">
                  <c:v>7.89</c:v>
                </c:pt>
                <c:pt idx="157">
                  <c:v>7.93</c:v>
                </c:pt>
                <c:pt idx="158">
                  <c:v>7.95</c:v>
                </c:pt>
                <c:pt idx="159">
                  <c:v>7.9</c:v>
                </c:pt>
                <c:pt idx="160">
                  <c:v>7.91</c:v>
                </c:pt>
                <c:pt idx="161">
                  <c:v>7.88</c:v>
                </c:pt>
                <c:pt idx="162">
                  <c:v>7.8</c:v>
                </c:pt>
                <c:pt idx="163">
                  <c:v>7.72</c:v>
                </c:pt>
                <c:pt idx="164">
                  <c:v>7.74</c:v>
                </c:pt>
                <c:pt idx="165">
                  <c:v>7.73</c:v>
                </c:pt>
                <c:pt idx="166">
                  <c:v>7.81</c:v>
                </c:pt>
                <c:pt idx="167">
                  <c:v>7.77</c:v>
                </c:pt>
                <c:pt idx="168">
                  <c:v>7.8</c:v>
                </c:pt>
                <c:pt idx="169">
                  <c:v>7.82</c:v>
                </c:pt>
                <c:pt idx="170">
                  <c:v>7.84</c:v>
                </c:pt>
                <c:pt idx="171">
                  <c:v>7.82</c:v>
                </c:pt>
                <c:pt idx="172">
                  <c:v>7.8</c:v>
                </c:pt>
                <c:pt idx="173">
                  <c:v>7.74</c:v>
                </c:pt>
                <c:pt idx="174">
                  <c:v>7.66</c:v>
                </c:pt>
                <c:pt idx="175">
                  <c:v>7.59</c:v>
                </c:pt>
                <c:pt idx="176">
                  <c:v>7.58</c:v>
                </c:pt>
                <c:pt idx="177">
                  <c:v>7.6</c:v>
                </c:pt>
                <c:pt idx="178">
                  <c:v>7.6</c:v>
                </c:pt>
                <c:pt idx="179">
                  <c:v>7.65</c:v>
                </c:pt>
                <c:pt idx="180">
                  <c:v>7.64</c:v>
                </c:pt>
                <c:pt idx="181">
                  <c:v>7.57</c:v>
                </c:pt>
                <c:pt idx="182">
                  <c:v>7.57</c:v>
                </c:pt>
                <c:pt idx="183">
                  <c:v>7.58</c:v>
                </c:pt>
                <c:pt idx="184">
                  <c:v>7.56</c:v>
                </c:pt>
                <c:pt idx="185">
                  <c:v>7.51</c:v>
                </c:pt>
                <c:pt idx="186">
                  <c:v>7.51</c:v>
                </c:pt>
                <c:pt idx="187">
                  <c:v>7.53</c:v>
                </c:pt>
                <c:pt idx="188">
                  <c:v>7.55</c:v>
                </c:pt>
                <c:pt idx="189">
                  <c:v>7.45</c:v>
                </c:pt>
                <c:pt idx="190">
                  <c:v>7.39</c:v>
                </c:pt>
                <c:pt idx="191">
                  <c:v>7.37</c:v>
                </c:pt>
                <c:pt idx="192">
                  <c:v>7.54</c:v>
                </c:pt>
                <c:pt idx="193">
                  <c:v>7.64</c:v>
                </c:pt>
                <c:pt idx="194">
                  <c:v>7.72</c:v>
                </c:pt>
                <c:pt idx="195">
                  <c:v>7.67</c:v>
                </c:pt>
                <c:pt idx="196">
                  <c:v>7.57</c:v>
                </c:pt>
                <c:pt idx="197">
                  <c:v>7.53</c:v>
                </c:pt>
                <c:pt idx="198">
                  <c:v>7.6</c:v>
                </c:pt>
                <c:pt idx="199">
                  <c:v>7.69</c:v>
                </c:pt>
                <c:pt idx="200">
                  <c:v>7.83</c:v>
                </c:pt>
                <c:pt idx="201">
                  <c:v>7.73</c:v>
                </c:pt>
                <c:pt idx="202">
                  <c:v>7.77</c:v>
                </c:pt>
                <c:pt idx="203">
                  <c:v>7.8</c:v>
                </c:pt>
                <c:pt idx="204">
                  <c:v>7.74</c:v>
                </c:pt>
                <c:pt idx="205">
                  <c:v>7.66</c:v>
                </c:pt>
                <c:pt idx="206">
                  <c:v>7.65</c:v>
                </c:pt>
                <c:pt idx="207" formatCode="General">
                  <c:v>7.63</c:v>
                </c:pt>
                <c:pt idx="208" formatCode="General">
                  <c:v>7.65</c:v>
                </c:pt>
                <c:pt idx="209" formatCode="General">
                  <c:v>7.71</c:v>
                </c:pt>
                <c:pt idx="210" formatCode="General">
                  <c:v>7.76</c:v>
                </c:pt>
                <c:pt idx="211" formatCode="General">
                  <c:v>7.77</c:v>
                </c:pt>
                <c:pt idx="212" formatCode="General">
                  <c:v>7.78</c:v>
                </c:pt>
                <c:pt idx="213" formatCode="General">
                  <c:v>7.77</c:v>
                </c:pt>
                <c:pt idx="214" formatCode="General">
                  <c:v>7.8</c:v>
                </c:pt>
                <c:pt idx="215" formatCode="General">
                  <c:v>7.78</c:v>
                </c:pt>
                <c:pt idx="216" formatCode="General">
                  <c:v>7.89</c:v>
                </c:pt>
                <c:pt idx="217" formatCode="General">
                  <c:v>7.9</c:v>
                </c:pt>
                <c:pt idx="218" formatCode="General">
                  <c:v>7.94</c:v>
                </c:pt>
                <c:pt idx="219" formatCode="General">
                  <c:v>7.96</c:v>
                </c:pt>
                <c:pt idx="220" formatCode="General">
                  <c:v>7.96</c:v>
                </c:pt>
                <c:pt idx="221" formatCode="General">
                  <c:v>7.9</c:v>
                </c:pt>
                <c:pt idx="222" formatCode="General">
                  <c:v>7.88</c:v>
                </c:pt>
                <c:pt idx="223" formatCode="General">
                  <c:v>7.78</c:v>
                </c:pt>
                <c:pt idx="224" formatCode="General">
                  <c:v>7.74</c:v>
                </c:pt>
                <c:pt idx="225" formatCode="General">
                  <c:v>7.7</c:v>
                </c:pt>
                <c:pt idx="226" formatCode="General">
                  <c:v>7.63</c:v>
                </c:pt>
                <c:pt idx="227" formatCode="General">
                  <c:v>7.67</c:v>
                </c:pt>
                <c:pt idx="228" formatCode="General">
                  <c:v>7.68</c:v>
                </c:pt>
                <c:pt idx="229" formatCode="General">
                  <c:v>7.63</c:v>
                </c:pt>
                <c:pt idx="230" formatCode="General">
                  <c:v>7.69</c:v>
                </c:pt>
                <c:pt idx="231" formatCode="General">
                  <c:v>7.66</c:v>
                </c:pt>
                <c:pt idx="232" formatCode="General">
                  <c:v>7.67</c:v>
                </c:pt>
                <c:pt idx="233" formatCode="General">
                  <c:v>7.71</c:v>
                </c:pt>
                <c:pt idx="234" formatCode="General">
                  <c:v>7.71</c:v>
                </c:pt>
                <c:pt idx="235" formatCode="General">
                  <c:v>7.7</c:v>
                </c:pt>
                <c:pt idx="236" formatCode="General">
                  <c:v>7.69</c:v>
                </c:pt>
                <c:pt idx="237" formatCode="General">
                  <c:v>7.68</c:v>
                </c:pt>
                <c:pt idx="238" formatCode="General">
                  <c:v>7.6</c:v>
                </c:pt>
                <c:pt idx="239" formatCode="General">
                  <c:v>7.66</c:v>
                </c:pt>
                <c:pt idx="240" formatCode="General">
                  <c:v>7.65</c:v>
                </c:pt>
                <c:pt idx="241" formatCode="General">
                  <c:v>7.67</c:v>
                </c:pt>
                <c:pt idx="242" formatCode="General">
                  <c:v>7.65</c:v>
                </c:pt>
                <c:pt idx="243" formatCode="General">
                  <c:v>7.54</c:v>
                </c:pt>
                <c:pt idx="244" formatCode="General">
                  <c:v>7.54</c:v>
                </c:pt>
                <c:pt idx="245" formatCode="General">
                  <c:v>7.49</c:v>
                </c:pt>
                <c:pt idx="246" formatCode="General">
                  <c:v>7.54</c:v>
                </c:pt>
                <c:pt idx="247" formatCode="General">
                  <c:v>7.56</c:v>
                </c:pt>
                <c:pt idx="248" formatCode="General">
                  <c:v>7.58</c:v>
                </c:pt>
                <c:pt idx="249" formatCode="General">
                  <c:v>7.67</c:v>
                </c:pt>
                <c:pt idx="250" formatCode="General">
                  <c:v>7.85</c:v>
                </c:pt>
                <c:pt idx="251" formatCode="General">
                  <c:v>7.96</c:v>
                </c:pt>
                <c:pt idx="252" formatCode="General">
                  <c:v>7.71</c:v>
                </c:pt>
                <c:pt idx="253" formatCode="General">
                  <c:v>7.79</c:v>
                </c:pt>
                <c:pt idx="254" formatCode="General">
                  <c:v>7.85</c:v>
                </c:pt>
                <c:pt idx="255" formatCode="General">
                  <c:v>7.94</c:v>
                </c:pt>
                <c:pt idx="256" formatCode="General">
                  <c:v>8.02</c:v>
                </c:pt>
                <c:pt idx="257" formatCode="General">
                  <c:v>7.79</c:v>
                </c:pt>
                <c:pt idx="258" formatCode="General">
                  <c:v>7.79</c:v>
                </c:pt>
                <c:pt idx="259" formatCode="General">
                  <c:v>7.91</c:v>
                </c:pt>
                <c:pt idx="260" formatCode="General">
                  <c:v>7.87</c:v>
                </c:pt>
                <c:pt idx="261" formatCode="General">
                  <c:v>7.91</c:v>
                </c:pt>
                <c:pt idx="262" formatCode="General">
                  <c:v>7.92</c:v>
                </c:pt>
                <c:pt idx="263" formatCode="General">
                  <c:v>7.86</c:v>
                </c:pt>
                <c:pt idx="264" formatCode="General">
                  <c:v>7.96</c:v>
                </c:pt>
                <c:pt idx="265" formatCode="General">
                  <c:v>7.99</c:v>
                </c:pt>
                <c:pt idx="266" formatCode="General">
                  <c:v>7.9</c:v>
                </c:pt>
                <c:pt idx="267" formatCode="General">
                  <c:v>7.85</c:v>
                </c:pt>
                <c:pt idx="268" formatCode="General">
                  <c:v>7.7</c:v>
                </c:pt>
                <c:pt idx="269" formatCode="General">
                  <c:v>7.78</c:v>
                </c:pt>
                <c:pt idx="270" formatCode="General">
                  <c:v>7.72</c:v>
                </c:pt>
                <c:pt idx="271" formatCode="General">
                  <c:v>7.8</c:v>
                </c:pt>
                <c:pt idx="272" formatCode="General">
                  <c:v>7.61</c:v>
                </c:pt>
                <c:pt idx="273" formatCode="General">
                  <c:v>7.66</c:v>
                </c:pt>
                <c:pt idx="274" formatCode="General">
                  <c:v>7.65</c:v>
                </c:pt>
                <c:pt idx="275" formatCode="General">
                  <c:v>7.67</c:v>
                </c:pt>
                <c:pt idx="276" formatCode="General">
                  <c:v>7.57</c:v>
                </c:pt>
                <c:pt idx="277" formatCode="General">
                  <c:v>7.59</c:v>
                </c:pt>
                <c:pt idx="278" formatCode="General">
                  <c:v>7.57</c:v>
                </c:pt>
                <c:pt idx="279" formatCode="General">
                  <c:v>7.56</c:v>
                </c:pt>
                <c:pt idx="280" formatCode="General">
                  <c:v>7.56</c:v>
                </c:pt>
                <c:pt idx="281" formatCode="General">
                  <c:v>7.55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C8B-4555-8E0D-FA101417E637}"/>
            </c:ext>
          </c:extLst>
        </c:ser>
        <c:ser>
          <c:idx val="6"/>
          <c:order val="2"/>
          <c:tx>
            <c:strRef>
              <c:f>'Histórico Abertura NTN-B'!$A$9</c:f>
              <c:strCache>
                <c:ptCount val="1"/>
                <c:pt idx="0">
                  <c:v>2033</c:v>
                </c:pt>
              </c:strCache>
            </c:strRef>
          </c:tx>
          <c:spPr>
            <a:ln w="28575" cap="rnd">
              <a:solidFill>
                <a:srgbClr val="414040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NTN-B'!$B$9:$JW$9</c:f>
              <c:numCache>
                <c:formatCode>0.00</c:formatCode>
                <c:ptCount val="282"/>
                <c:pt idx="0">
                  <c:v>7.7200000000000006</c:v>
                </c:pt>
                <c:pt idx="1">
                  <c:v>7.7200000000000006</c:v>
                </c:pt>
                <c:pt idx="2">
                  <c:v>7.66</c:v>
                </c:pt>
                <c:pt idx="3">
                  <c:v>7.7</c:v>
                </c:pt>
                <c:pt idx="4">
                  <c:v>7.7100000000000009</c:v>
                </c:pt>
                <c:pt idx="5">
                  <c:v>7.66</c:v>
                </c:pt>
                <c:pt idx="6">
                  <c:v>7.62</c:v>
                </c:pt>
                <c:pt idx="7">
                  <c:v>7.63</c:v>
                </c:pt>
                <c:pt idx="8">
                  <c:v>7.7</c:v>
                </c:pt>
                <c:pt idx="9">
                  <c:v>7.63</c:v>
                </c:pt>
                <c:pt idx="10">
                  <c:v>7.64</c:v>
                </c:pt>
                <c:pt idx="11">
                  <c:v>7.72</c:v>
                </c:pt>
                <c:pt idx="12">
                  <c:v>7.69</c:v>
                </c:pt>
                <c:pt idx="13">
                  <c:v>7.72</c:v>
                </c:pt>
                <c:pt idx="14">
                  <c:v>7.74</c:v>
                </c:pt>
                <c:pt idx="15">
                  <c:v>7.71</c:v>
                </c:pt>
                <c:pt idx="16">
                  <c:v>7.75</c:v>
                </c:pt>
                <c:pt idx="17">
                  <c:v>7.7</c:v>
                </c:pt>
                <c:pt idx="18">
                  <c:v>7.68</c:v>
                </c:pt>
                <c:pt idx="19">
                  <c:v>7.69</c:v>
                </c:pt>
                <c:pt idx="20">
                  <c:v>7.65</c:v>
                </c:pt>
                <c:pt idx="21">
                  <c:v>7.5</c:v>
                </c:pt>
                <c:pt idx="22">
                  <c:v>7.56</c:v>
                </c:pt>
                <c:pt idx="23">
                  <c:v>7.59</c:v>
                </c:pt>
                <c:pt idx="24">
                  <c:v>7.75</c:v>
                </c:pt>
                <c:pt idx="25">
                  <c:v>7.73</c:v>
                </c:pt>
                <c:pt idx="26">
                  <c:v>7.78</c:v>
                </c:pt>
                <c:pt idx="27">
                  <c:v>7.65</c:v>
                </c:pt>
                <c:pt idx="28">
                  <c:v>7.68</c:v>
                </c:pt>
                <c:pt idx="29">
                  <c:v>7.65</c:v>
                </c:pt>
                <c:pt idx="30">
                  <c:v>7.66</c:v>
                </c:pt>
                <c:pt idx="31">
                  <c:v>7.7</c:v>
                </c:pt>
                <c:pt idx="32">
                  <c:v>7.76</c:v>
                </c:pt>
                <c:pt idx="33">
                  <c:v>7.7</c:v>
                </c:pt>
                <c:pt idx="34">
                  <c:v>7.58</c:v>
                </c:pt>
                <c:pt idx="35">
                  <c:v>7.59</c:v>
                </c:pt>
                <c:pt idx="36">
                  <c:v>7.53</c:v>
                </c:pt>
                <c:pt idx="37">
                  <c:v>7.5</c:v>
                </c:pt>
                <c:pt idx="38">
                  <c:v>7.49</c:v>
                </c:pt>
                <c:pt idx="39">
                  <c:v>7.49</c:v>
                </c:pt>
                <c:pt idx="40">
                  <c:v>7.53</c:v>
                </c:pt>
                <c:pt idx="41">
                  <c:v>7.48</c:v>
                </c:pt>
                <c:pt idx="42">
                  <c:v>7.33</c:v>
                </c:pt>
                <c:pt idx="43">
                  <c:v>7.28</c:v>
                </c:pt>
                <c:pt idx="44">
                  <c:v>7.33</c:v>
                </c:pt>
                <c:pt idx="45">
                  <c:v>7.29</c:v>
                </c:pt>
                <c:pt idx="46">
                  <c:v>7.32</c:v>
                </c:pt>
                <c:pt idx="47">
                  <c:v>7.36</c:v>
                </c:pt>
                <c:pt idx="48">
                  <c:v>7.35</c:v>
                </c:pt>
                <c:pt idx="49">
                  <c:v>7.33</c:v>
                </c:pt>
                <c:pt idx="50">
                  <c:v>7.26</c:v>
                </c:pt>
                <c:pt idx="51">
                  <c:v>7.34</c:v>
                </c:pt>
                <c:pt idx="52">
                  <c:v>7.35</c:v>
                </c:pt>
                <c:pt idx="53">
                  <c:v>7.38</c:v>
                </c:pt>
                <c:pt idx="54">
                  <c:v>7.32</c:v>
                </c:pt>
                <c:pt idx="55">
                  <c:v>7.26</c:v>
                </c:pt>
                <c:pt idx="56">
                  <c:v>7.25</c:v>
                </c:pt>
                <c:pt idx="57">
                  <c:v>7.3</c:v>
                </c:pt>
                <c:pt idx="58">
                  <c:v>7.32</c:v>
                </c:pt>
                <c:pt idx="59">
                  <c:v>7.36</c:v>
                </c:pt>
                <c:pt idx="60">
                  <c:v>7.41</c:v>
                </c:pt>
                <c:pt idx="61">
                  <c:v>7.36</c:v>
                </c:pt>
                <c:pt idx="62">
                  <c:v>7.36</c:v>
                </c:pt>
                <c:pt idx="63">
                  <c:v>7.4</c:v>
                </c:pt>
                <c:pt idx="64">
                  <c:v>7.36</c:v>
                </c:pt>
                <c:pt idx="65">
                  <c:v>7.36</c:v>
                </c:pt>
                <c:pt idx="66">
                  <c:v>7.4</c:v>
                </c:pt>
                <c:pt idx="67">
                  <c:v>7.38</c:v>
                </c:pt>
                <c:pt idx="68">
                  <c:v>7.43</c:v>
                </c:pt>
                <c:pt idx="69">
                  <c:v>7.42</c:v>
                </c:pt>
                <c:pt idx="70">
                  <c:v>7.45</c:v>
                </c:pt>
                <c:pt idx="71">
                  <c:v>7.45</c:v>
                </c:pt>
                <c:pt idx="72">
                  <c:v>7.42</c:v>
                </c:pt>
                <c:pt idx="73">
                  <c:v>7.39</c:v>
                </c:pt>
                <c:pt idx="74">
                  <c:v>7.41</c:v>
                </c:pt>
                <c:pt idx="75">
                  <c:v>7.41</c:v>
                </c:pt>
                <c:pt idx="76">
                  <c:v>7.37</c:v>
                </c:pt>
                <c:pt idx="77">
                  <c:v>7.36</c:v>
                </c:pt>
                <c:pt idx="78">
                  <c:v>7.37</c:v>
                </c:pt>
                <c:pt idx="79">
                  <c:v>7.27</c:v>
                </c:pt>
                <c:pt idx="80">
                  <c:v>7.29</c:v>
                </c:pt>
                <c:pt idx="81">
                  <c:v>7.28</c:v>
                </c:pt>
                <c:pt idx="82">
                  <c:v>7.28</c:v>
                </c:pt>
                <c:pt idx="83">
                  <c:v>7.31</c:v>
                </c:pt>
                <c:pt idx="84">
                  <c:v>7.37</c:v>
                </c:pt>
                <c:pt idx="85">
                  <c:v>7.44</c:v>
                </c:pt>
                <c:pt idx="86">
                  <c:v>7.56</c:v>
                </c:pt>
                <c:pt idx="87">
                  <c:v>7.54</c:v>
                </c:pt>
                <c:pt idx="88">
                  <c:v>7.5</c:v>
                </c:pt>
                <c:pt idx="89">
                  <c:v>7.47</c:v>
                </c:pt>
                <c:pt idx="90">
                  <c:v>7.56</c:v>
                </c:pt>
                <c:pt idx="91">
                  <c:v>7.59</c:v>
                </c:pt>
                <c:pt idx="92">
                  <c:v>7.58</c:v>
                </c:pt>
                <c:pt idx="93">
                  <c:v>7.61</c:v>
                </c:pt>
                <c:pt idx="94">
                  <c:v>7.63</c:v>
                </c:pt>
                <c:pt idx="95">
                  <c:v>7.62</c:v>
                </c:pt>
                <c:pt idx="96">
                  <c:v>7.63</c:v>
                </c:pt>
                <c:pt idx="97">
                  <c:v>7.59</c:v>
                </c:pt>
                <c:pt idx="98">
                  <c:v>7.62</c:v>
                </c:pt>
                <c:pt idx="99">
                  <c:v>7.63</c:v>
                </c:pt>
                <c:pt idx="100">
                  <c:v>7.61</c:v>
                </c:pt>
                <c:pt idx="101">
                  <c:v>7.63</c:v>
                </c:pt>
                <c:pt idx="102">
                  <c:v>7.62</c:v>
                </c:pt>
                <c:pt idx="103">
                  <c:v>7.61</c:v>
                </c:pt>
                <c:pt idx="104">
                  <c:v>7.61</c:v>
                </c:pt>
                <c:pt idx="105">
                  <c:v>7.61</c:v>
                </c:pt>
                <c:pt idx="106">
                  <c:v>7.61</c:v>
                </c:pt>
                <c:pt idx="107">
                  <c:v>7.51</c:v>
                </c:pt>
                <c:pt idx="108">
                  <c:v>7.48</c:v>
                </c:pt>
                <c:pt idx="109">
                  <c:v>7.4</c:v>
                </c:pt>
                <c:pt idx="110">
                  <c:v>7.47</c:v>
                </c:pt>
                <c:pt idx="111">
                  <c:v>7.46</c:v>
                </c:pt>
                <c:pt idx="112">
                  <c:v>7.42</c:v>
                </c:pt>
                <c:pt idx="113">
                  <c:v>7.49</c:v>
                </c:pt>
                <c:pt idx="114">
                  <c:v>7.6</c:v>
                </c:pt>
                <c:pt idx="115">
                  <c:v>7.65</c:v>
                </c:pt>
                <c:pt idx="116">
                  <c:v>7.72</c:v>
                </c:pt>
                <c:pt idx="117">
                  <c:v>7.74</c:v>
                </c:pt>
                <c:pt idx="118">
                  <c:v>7.66</c:v>
                </c:pt>
                <c:pt idx="119">
                  <c:v>7.67</c:v>
                </c:pt>
                <c:pt idx="120">
                  <c:v>7.66</c:v>
                </c:pt>
                <c:pt idx="121">
                  <c:v>7.63</c:v>
                </c:pt>
                <c:pt idx="122">
                  <c:v>7.62</c:v>
                </c:pt>
                <c:pt idx="123">
                  <c:v>7.67</c:v>
                </c:pt>
                <c:pt idx="124">
                  <c:v>7.73</c:v>
                </c:pt>
                <c:pt idx="125">
                  <c:v>7.71</c:v>
                </c:pt>
                <c:pt idx="126">
                  <c:v>7.71</c:v>
                </c:pt>
                <c:pt idx="127">
                  <c:v>7.65</c:v>
                </c:pt>
                <c:pt idx="128">
                  <c:v>7.67</c:v>
                </c:pt>
                <c:pt idx="129">
                  <c:v>7.69</c:v>
                </c:pt>
                <c:pt idx="130">
                  <c:v>7.7</c:v>
                </c:pt>
                <c:pt idx="131">
                  <c:v>7.62</c:v>
                </c:pt>
                <c:pt idx="132">
                  <c:v>7.68</c:v>
                </c:pt>
                <c:pt idx="133">
                  <c:v>7.64</c:v>
                </c:pt>
                <c:pt idx="134">
                  <c:v>7.62</c:v>
                </c:pt>
                <c:pt idx="135">
                  <c:v>7.59</c:v>
                </c:pt>
                <c:pt idx="136">
                  <c:v>7.6</c:v>
                </c:pt>
                <c:pt idx="137">
                  <c:v>7.63</c:v>
                </c:pt>
                <c:pt idx="138">
                  <c:v>7.7</c:v>
                </c:pt>
                <c:pt idx="139">
                  <c:v>7.71</c:v>
                </c:pt>
                <c:pt idx="140">
                  <c:v>7.68</c:v>
                </c:pt>
                <c:pt idx="141">
                  <c:v>7.67</c:v>
                </c:pt>
                <c:pt idx="142">
                  <c:v>7.67</c:v>
                </c:pt>
                <c:pt idx="143">
                  <c:v>7.67</c:v>
                </c:pt>
                <c:pt idx="144">
                  <c:v>7.74</c:v>
                </c:pt>
                <c:pt idx="145">
                  <c:v>7.79</c:v>
                </c:pt>
                <c:pt idx="146">
                  <c:v>7.78</c:v>
                </c:pt>
                <c:pt idx="147">
                  <c:v>7.86</c:v>
                </c:pt>
                <c:pt idx="148">
                  <c:v>7.8</c:v>
                </c:pt>
                <c:pt idx="149">
                  <c:v>7.86</c:v>
                </c:pt>
                <c:pt idx="150">
                  <c:v>7.88</c:v>
                </c:pt>
                <c:pt idx="151">
                  <c:v>7.82</c:v>
                </c:pt>
                <c:pt idx="152">
                  <c:v>7.81</c:v>
                </c:pt>
                <c:pt idx="153">
                  <c:v>7.87</c:v>
                </c:pt>
                <c:pt idx="154">
                  <c:v>7.95</c:v>
                </c:pt>
                <c:pt idx="155">
                  <c:v>7.91</c:v>
                </c:pt>
                <c:pt idx="156">
                  <c:v>7.86</c:v>
                </c:pt>
                <c:pt idx="157">
                  <c:v>7.88</c:v>
                </c:pt>
                <c:pt idx="158">
                  <c:v>7.89</c:v>
                </c:pt>
                <c:pt idx="159">
                  <c:v>7.84</c:v>
                </c:pt>
                <c:pt idx="160">
                  <c:v>7.82</c:v>
                </c:pt>
                <c:pt idx="161">
                  <c:v>7.8</c:v>
                </c:pt>
                <c:pt idx="162">
                  <c:v>7.73</c:v>
                </c:pt>
                <c:pt idx="163">
                  <c:v>7.65</c:v>
                </c:pt>
                <c:pt idx="164">
                  <c:v>7.68</c:v>
                </c:pt>
                <c:pt idx="165">
                  <c:v>7.67</c:v>
                </c:pt>
                <c:pt idx="166">
                  <c:v>7.74</c:v>
                </c:pt>
                <c:pt idx="167">
                  <c:v>7.7</c:v>
                </c:pt>
                <c:pt idx="168">
                  <c:v>7.74</c:v>
                </c:pt>
                <c:pt idx="169">
                  <c:v>7.78</c:v>
                </c:pt>
                <c:pt idx="170">
                  <c:v>7.79</c:v>
                </c:pt>
                <c:pt idx="171">
                  <c:v>7.75</c:v>
                </c:pt>
                <c:pt idx="172">
                  <c:v>7.73</c:v>
                </c:pt>
                <c:pt idx="173">
                  <c:v>7.66</c:v>
                </c:pt>
                <c:pt idx="174">
                  <c:v>7.58</c:v>
                </c:pt>
                <c:pt idx="175">
                  <c:v>7.54</c:v>
                </c:pt>
                <c:pt idx="176">
                  <c:v>7.51</c:v>
                </c:pt>
                <c:pt idx="177">
                  <c:v>7.56</c:v>
                </c:pt>
                <c:pt idx="178">
                  <c:v>7.55</c:v>
                </c:pt>
                <c:pt idx="179">
                  <c:v>7.59</c:v>
                </c:pt>
                <c:pt idx="180">
                  <c:v>7.59</c:v>
                </c:pt>
                <c:pt idx="181">
                  <c:v>7.52</c:v>
                </c:pt>
                <c:pt idx="182">
                  <c:v>7.52</c:v>
                </c:pt>
                <c:pt idx="183">
                  <c:v>7.52</c:v>
                </c:pt>
                <c:pt idx="184">
                  <c:v>7.51</c:v>
                </c:pt>
                <c:pt idx="185">
                  <c:v>7.46</c:v>
                </c:pt>
                <c:pt idx="186">
                  <c:v>7.47</c:v>
                </c:pt>
                <c:pt idx="187">
                  <c:v>7.5</c:v>
                </c:pt>
                <c:pt idx="188">
                  <c:v>7.51</c:v>
                </c:pt>
                <c:pt idx="189">
                  <c:v>7.43</c:v>
                </c:pt>
                <c:pt idx="190">
                  <c:v>7.38</c:v>
                </c:pt>
                <c:pt idx="191">
                  <c:v>7.34</c:v>
                </c:pt>
                <c:pt idx="192">
                  <c:v>7.53</c:v>
                </c:pt>
                <c:pt idx="193">
                  <c:v>7.65</c:v>
                </c:pt>
                <c:pt idx="194">
                  <c:v>7.7</c:v>
                </c:pt>
                <c:pt idx="195">
                  <c:v>7.64</c:v>
                </c:pt>
                <c:pt idx="196">
                  <c:v>7.54</c:v>
                </c:pt>
                <c:pt idx="197">
                  <c:v>7.52</c:v>
                </c:pt>
                <c:pt idx="198">
                  <c:v>7.56</c:v>
                </c:pt>
                <c:pt idx="199">
                  <c:v>7.67</c:v>
                </c:pt>
                <c:pt idx="200">
                  <c:v>7.8</c:v>
                </c:pt>
                <c:pt idx="201">
                  <c:v>7.71</c:v>
                </c:pt>
                <c:pt idx="202">
                  <c:v>7.73</c:v>
                </c:pt>
                <c:pt idx="203">
                  <c:v>7.78</c:v>
                </c:pt>
                <c:pt idx="204">
                  <c:v>7.73</c:v>
                </c:pt>
                <c:pt idx="205">
                  <c:v>7.65</c:v>
                </c:pt>
                <c:pt idx="206">
                  <c:v>7.65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C8B-4555-8E0D-FA101417E637}"/>
            </c:ext>
          </c:extLst>
        </c:ser>
        <c:ser>
          <c:idx val="7"/>
          <c:order val="3"/>
          <c:tx>
            <c:strRef>
              <c:f>'Histórico Abertura NTN-B'!$A$10</c:f>
              <c:strCache>
                <c:ptCount val="1"/>
                <c:pt idx="0">
                  <c:v>2035</c:v>
                </c:pt>
              </c:strCache>
            </c:strRef>
          </c:tx>
          <c:spPr>
            <a:ln w="28575" cap="rnd">
              <a:solidFill>
                <a:srgbClr val="BC2E4D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NTN-B'!$B$10:$JW$10</c:f>
              <c:numCache>
                <c:formatCode>0.00</c:formatCode>
                <c:ptCount val="282"/>
                <c:pt idx="0">
                  <c:v>7.69</c:v>
                </c:pt>
                <c:pt idx="1">
                  <c:v>7.7</c:v>
                </c:pt>
                <c:pt idx="2">
                  <c:v>7.65</c:v>
                </c:pt>
                <c:pt idx="3">
                  <c:v>7.67</c:v>
                </c:pt>
                <c:pt idx="4">
                  <c:v>7.69</c:v>
                </c:pt>
                <c:pt idx="5">
                  <c:v>7.63</c:v>
                </c:pt>
                <c:pt idx="6">
                  <c:v>7.6000000000000014</c:v>
                </c:pt>
                <c:pt idx="7">
                  <c:v>7.63</c:v>
                </c:pt>
                <c:pt idx="8">
                  <c:v>7.6400000000000006</c:v>
                </c:pt>
                <c:pt idx="9">
                  <c:v>7.57</c:v>
                </c:pt>
                <c:pt idx="10">
                  <c:v>7.57</c:v>
                </c:pt>
                <c:pt idx="11">
                  <c:v>7.66</c:v>
                </c:pt>
                <c:pt idx="12">
                  <c:v>7.61</c:v>
                </c:pt>
                <c:pt idx="13">
                  <c:v>7.64</c:v>
                </c:pt>
                <c:pt idx="14">
                  <c:v>7.66</c:v>
                </c:pt>
                <c:pt idx="15">
                  <c:v>7.6</c:v>
                </c:pt>
                <c:pt idx="16">
                  <c:v>7.64</c:v>
                </c:pt>
                <c:pt idx="17">
                  <c:v>7.58</c:v>
                </c:pt>
                <c:pt idx="18">
                  <c:v>7.58</c:v>
                </c:pt>
                <c:pt idx="19">
                  <c:v>7.61</c:v>
                </c:pt>
                <c:pt idx="20">
                  <c:v>7.55</c:v>
                </c:pt>
                <c:pt idx="21">
                  <c:v>7.43</c:v>
                </c:pt>
                <c:pt idx="22">
                  <c:v>7.48</c:v>
                </c:pt>
                <c:pt idx="23">
                  <c:v>7.56</c:v>
                </c:pt>
                <c:pt idx="24">
                  <c:v>7.68</c:v>
                </c:pt>
                <c:pt idx="25">
                  <c:v>7.69</c:v>
                </c:pt>
                <c:pt idx="26">
                  <c:v>7.79</c:v>
                </c:pt>
                <c:pt idx="27">
                  <c:v>7.6</c:v>
                </c:pt>
                <c:pt idx="28">
                  <c:v>7.65</c:v>
                </c:pt>
                <c:pt idx="29">
                  <c:v>7.63</c:v>
                </c:pt>
                <c:pt idx="30">
                  <c:v>7.65</c:v>
                </c:pt>
                <c:pt idx="31">
                  <c:v>7.71</c:v>
                </c:pt>
                <c:pt idx="32">
                  <c:v>7.76</c:v>
                </c:pt>
                <c:pt idx="33">
                  <c:v>7.68</c:v>
                </c:pt>
                <c:pt idx="34">
                  <c:v>7.6</c:v>
                </c:pt>
                <c:pt idx="35">
                  <c:v>7.59</c:v>
                </c:pt>
                <c:pt idx="36">
                  <c:v>7.54</c:v>
                </c:pt>
                <c:pt idx="37">
                  <c:v>7.48</c:v>
                </c:pt>
                <c:pt idx="38">
                  <c:v>7.5</c:v>
                </c:pt>
                <c:pt idx="39">
                  <c:v>7.48</c:v>
                </c:pt>
                <c:pt idx="40">
                  <c:v>7.51</c:v>
                </c:pt>
                <c:pt idx="41">
                  <c:v>7.42</c:v>
                </c:pt>
                <c:pt idx="42">
                  <c:v>7.29</c:v>
                </c:pt>
                <c:pt idx="43">
                  <c:v>7.23</c:v>
                </c:pt>
                <c:pt idx="44">
                  <c:v>7.24</c:v>
                </c:pt>
                <c:pt idx="45">
                  <c:v>7.21</c:v>
                </c:pt>
                <c:pt idx="46">
                  <c:v>7.23</c:v>
                </c:pt>
                <c:pt idx="47">
                  <c:v>7.24</c:v>
                </c:pt>
                <c:pt idx="48">
                  <c:v>7.24</c:v>
                </c:pt>
                <c:pt idx="49">
                  <c:v>7.23</c:v>
                </c:pt>
                <c:pt idx="50">
                  <c:v>7.18</c:v>
                </c:pt>
                <c:pt idx="51">
                  <c:v>7.26</c:v>
                </c:pt>
                <c:pt idx="52">
                  <c:v>7.26</c:v>
                </c:pt>
                <c:pt idx="53">
                  <c:v>7.3</c:v>
                </c:pt>
                <c:pt idx="54">
                  <c:v>7.25</c:v>
                </c:pt>
                <c:pt idx="55">
                  <c:v>7.19</c:v>
                </c:pt>
                <c:pt idx="56">
                  <c:v>7.18</c:v>
                </c:pt>
                <c:pt idx="57">
                  <c:v>7.21</c:v>
                </c:pt>
                <c:pt idx="58">
                  <c:v>7.25</c:v>
                </c:pt>
                <c:pt idx="59">
                  <c:v>7.26</c:v>
                </c:pt>
                <c:pt idx="60">
                  <c:v>7.31</c:v>
                </c:pt>
                <c:pt idx="61">
                  <c:v>7.29</c:v>
                </c:pt>
                <c:pt idx="62">
                  <c:v>7.27</c:v>
                </c:pt>
                <c:pt idx="63">
                  <c:v>7.3</c:v>
                </c:pt>
                <c:pt idx="64">
                  <c:v>7.29</c:v>
                </c:pt>
                <c:pt idx="65">
                  <c:v>7.3</c:v>
                </c:pt>
                <c:pt idx="66">
                  <c:v>7.33</c:v>
                </c:pt>
                <c:pt idx="67">
                  <c:v>7.32</c:v>
                </c:pt>
                <c:pt idx="68">
                  <c:v>7.36</c:v>
                </c:pt>
                <c:pt idx="69">
                  <c:v>7.33</c:v>
                </c:pt>
                <c:pt idx="70">
                  <c:v>7.36</c:v>
                </c:pt>
                <c:pt idx="71">
                  <c:v>7.34</c:v>
                </c:pt>
                <c:pt idx="72">
                  <c:v>7.29</c:v>
                </c:pt>
                <c:pt idx="73">
                  <c:v>7.26</c:v>
                </c:pt>
                <c:pt idx="74">
                  <c:v>7.28</c:v>
                </c:pt>
                <c:pt idx="75">
                  <c:v>7.31</c:v>
                </c:pt>
                <c:pt idx="76">
                  <c:v>7.3</c:v>
                </c:pt>
                <c:pt idx="77">
                  <c:v>7.25</c:v>
                </c:pt>
                <c:pt idx="78">
                  <c:v>7.26</c:v>
                </c:pt>
                <c:pt idx="79">
                  <c:v>7.18</c:v>
                </c:pt>
                <c:pt idx="80">
                  <c:v>7.17</c:v>
                </c:pt>
                <c:pt idx="81">
                  <c:v>7.19</c:v>
                </c:pt>
                <c:pt idx="82">
                  <c:v>7.18</c:v>
                </c:pt>
                <c:pt idx="83">
                  <c:v>7.2</c:v>
                </c:pt>
                <c:pt idx="84">
                  <c:v>7.25</c:v>
                </c:pt>
                <c:pt idx="85">
                  <c:v>7.31</c:v>
                </c:pt>
                <c:pt idx="86">
                  <c:v>7.36</c:v>
                </c:pt>
                <c:pt idx="87">
                  <c:v>7.36</c:v>
                </c:pt>
                <c:pt idx="88">
                  <c:v>7.29</c:v>
                </c:pt>
                <c:pt idx="89">
                  <c:v>7.32</c:v>
                </c:pt>
                <c:pt idx="90">
                  <c:v>7.42</c:v>
                </c:pt>
                <c:pt idx="91">
                  <c:v>7.48</c:v>
                </c:pt>
                <c:pt idx="92">
                  <c:v>7.47</c:v>
                </c:pt>
                <c:pt idx="93">
                  <c:v>7.49</c:v>
                </c:pt>
                <c:pt idx="94">
                  <c:v>7.48</c:v>
                </c:pt>
                <c:pt idx="95">
                  <c:v>7.47</c:v>
                </c:pt>
                <c:pt idx="96">
                  <c:v>7.5</c:v>
                </c:pt>
                <c:pt idx="97">
                  <c:v>7.45</c:v>
                </c:pt>
                <c:pt idx="98">
                  <c:v>7.51</c:v>
                </c:pt>
                <c:pt idx="99">
                  <c:v>7.51</c:v>
                </c:pt>
                <c:pt idx="100">
                  <c:v>7.48</c:v>
                </c:pt>
                <c:pt idx="101">
                  <c:v>7.48</c:v>
                </c:pt>
                <c:pt idx="102">
                  <c:v>7.46</c:v>
                </c:pt>
                <c:pt idx="103">
                  <c:v>7.44</c:v>
                </c:pt>
                <c:pt idx="104">
                  <c:v>7.45</c:v>
                </c:pt>
                <c:pt idx="105">
                  <c:v>7.45</c:v>
                </c:pt>
                <c:pt idx="106">
                  <c:v>7.44</c:v>
                </c:pt>
                <c:pt idx="107">
                  <c:v>7.35</c:v>
                </c:pt>
                <c:pt idx="108">
                  <c:v>7.35</c:v>
                </c:pt>
                <c:pt idx="109">
                  <c:v>7.3</c:v>
                </c:pt>
                <c:pt idx="110">
                  <c:v>7.36</c:v>
                </c:pt>
                <c:pt idx="111">
                  <c:v>7.34</c:v>
                </c:pt>
                <c:pt idx="112">
                  <c:v>7.28</c:v>
                </c:pt>
                <c:pt idx="113">
                  <c:v>7.34</c:v>
                </c:pt>
                <c:pt idx="114">
                  <c:v>7.47</c:v>
                </c:pt>
                <c:pt idx="115">
                  <c:v>7.5</c:v>
                </c:pt>
                <c:pt idx="116">
                  <c:v>7.59</c:v>
                </c:pt>
                <c:pt idx="117">
                  <c:v>7.6</c:v>
                </c:pt>
                <c:pt idx="118">
                  <c:v>7.53</c:v>
                </c:pt>
                <c:pt idx="119">
                  <c:v>7.55</c:v>
                </c:pt>
                <c:pt idx="120">
                  <c:v>7.54</c:v>
                </c:pt>
                <c:pt idx="121">
                  <c:v>7.51</c:v>
                </c:pt>
                <c:pt idx="122">
                  <c:v>7.52</c:v>
                </c:pt>
                <c:pt idx="123">
                  <c:v>7.55</c:v>
                </c:pt>
                <c:pt idx="124">
                  <c:v>7.62</c:v>
                </c:pt>
                <c:pt idx="125">
                  <c:v>7.63</c:v>
                </c:pt>
                <c:pt idx="126">
                  <c:v>7.62</c:v>
                </c:pt>
                <c:pt idx="127">
                  <c:v>7.57</c:v>
                </c:pt>
                <c:pt idx="128">
                  <c:v>7.61</c:v>
                </c:pt>
                <c:pt idx="129">
                  <c:v>7.62</c:v>
                </c:pt>
                <c:pt idx="130">
                  <c:v>7.6</c:v>
                </c:pt>
                <c:pt idx="131">
                  <c:v>7.52</c:v>
                </c:pt>
                <c:pt idx="132">
                  <c:v>7.57</c:v>
                </c:pt>
                <c:pt idx="133">
                  <c:v>7.51</c:v>
                </c:pt>
                <c:pt idx="134">
                  <c:v>7.51</c:v>
                </c:pt>
                <c:pt idx="135">
                  <c:v>7.45</c:v>
                </c:pt>
                <c:pt idx="136">
                  <c:v>7.45</c:v>
                </c:pt>
                <c:pt idx="137">
                  <c:v>7.46</c:v>
                </c:pt>
                <c:pt idx="138">
                  <c:v>7.54</c:v>
                </c:pt>
                <c:pt idx="139">
                  <c:v>7.56</c:v>
                </c:pt>
                <c:pt idx="140">
                  <c:v>7.53</c:v>
                </c:pt>
                <c:pt idx="141">
                  <c:v>7.49</c:v>
                </c:pt>
                <c:pt idx="142">
                  <c:v>7.5</c:v>
                </c:pt>
                <c:pt idx="143">
                  <c:v>7.5</c:v>
                </c:pt>
                <c:pt idx="144">
                  <c:v>7.57</c:v>
                </c:pt>
                <c:pt idx="145">
                  <c:v>7.63</c:v>
                </c:pt>
                <c:pt idx="146">
                  <c:v>7.61</c:v>
                </c:pt>
                <c:pt idx="147">
                  <c:v>7.69</c:v>
                </c:pt>
                <c:pt idx="148">
                  <c:v>7.64</c:v>
                </c:pt>
                <c:pt idx="149">
                  <c:v>7.67</c:v>
                </c:pt>
                <c:pt idx="150">
                  <c:v>7.68</c:v>
                </c:pt>
                <c:pt idx="151">
                  <c:v>7.65</c:v>
                </c:pt>
                <c:pt idx="152">
                  <c:v>7.7</c:v>
                </c:pt>
                <c:pt idx="153">
                  <c:v>7.73</c:v>
                </c:pt>
                <c:pt idx="154">
                  <c:v>7.8</c:v>
                </c:pt>
                <c:pt idx="155">
                  <c:v>7.76</c:v>
                </c:pt>
                <c:pt idx="156">
                  <c:v>7.71</c:v>
                </c:pt>
                <c:pt idx="157">
                  <c:v>7.77</c:v>
                </c:pt>
                <c:pt idx="158">
                  <c:v>7.75</c:v>
                </c:pt>
                <c:pt idx="159">
                  <c:v>7.7</c:v>
                </c:pt>
                <c:pt idx="160">
                  <c:v>7.69</c:v>
                </c:pt>
                <c:pt idx="161">
                  <c:v>7.62</c:v>
                </c:pt>
                <c:pt idx="162">
                  <c:v>7.56</c:v>
                </c:pt>
                <c:pt idx="163">
                  <c:v>7.48</c:v>
                </c:pt>
                <c:pt idx="164">
                  <c:v>7.53</c:v>
                </c:pt>
                <c:pt idx="165">
                  <c:v>7.53</c:v>
                </c:pt>
                <c:pt idx="166">
                  <c:v>7.59</c:v>
                </c:pt>
                <c:pt idx="167">
                  <c:v>7.56</c:v>
                </c:pt>
                <c:pt idx="168">
                  <c:v>7.59</c:v>
                </c:pt>
                <c:pt idx="169">
                  <c:v>7.63</c:v>
                </c:pt>
                <c:pt idx="170">
                  <c:v>7.62</c:v>
                </c:pt>
                <c:pt idx="171">
                  <c:v>7.58</c:v>
                </c:pt>
                <c:pt idx="172">
                  <c:v>7.54</c:v>
                </c:pt>
                <c:pt idx="173">
                  <c:v>7.48</c:v>
                </c:pt>
                <c:pt idx="174">
                  <c:v>7.43</c:v>
                </c:pt>
                <c:pt idx="175">
                  <c:v>7.39</c:v>
                </c:pt>
                <c:pt idx="176">
                  <c:v>7.37</c:v>
                </c:pt>
                <c:pt idx="177">
                  <c:v>7.41</c:v>
                </c:pt>
                <c:pt idx="178">
                  <c:v>7.4</c:v>
                </c:pt>
                <c:pt idx="179">
                  <c:v>7.42</c:v>
                </c:pt>
                <c:pt idx="180">
                  <c:v>7.41</c:v>
                </c:pt>
                <c:pt idx="181">
                  <c:v>7.32</c:v>
                </c:pt>
                <c:pt idx="182">
                  <c:v>7.33</c:v>
                </c:pt>
                <c:pt idx="183">
                  <c:v>7.32</c:v>
                </c:pt>
                <c:pt idx="184">
                  <c:v>7.31</c:v>
                </c:pt>
                <c:pt idx="185">
                  <c:v>7.28</c:v>
                </c:pt>
                <c:pt idx="186">
                  <c:v>7.29</c:v>
                </c:pt>
                <c:pt idx="187">
                  <c:v>7.3</c:v>
                </c:pt>
                <c:pt idx="188">
                  <c:v>7.31</c:v>
                </c:pt>
                <c:pt idx="189">
                  <c:v>7.24</c:v>
                </c:pt>
                <c:pt idx="190">
                  <c:v>7.17</c:v>
                </c:pt>
                <c:pt idx="191">
                  <c:v>7.15</c:v>
                </c:pt>
                <c:pt idx="192">
                  <c:v>7.33</c:v>
                </c:pt>
                <c:pt idx="193">
                  <c:v>7.42</c:v>
                </c:pt>
                <c:pt idx="194">
                  <c:v>7.5</c:v>
                </c:pt>
                <c:pt idx="195">
                  <c:v>7.4</c:v>
                </c:pt>
                <c:pt idx="196">
                  <c:v>7.31</c:v>
                </c:pt>
                <c:pt idx="197">
                  <c:v>7.31</c:v>
                </c:pt>
                <c:pt idx="198">
                  <c:v>7.36</c:v>
                </c:pt>
                <c:pt idx="199">
                  <c:v>7.46</c:v>
                </c:pt>
                <c:pt idx="200">
                  <c:v>7.57</c:v>
                </c:pt>
                <c:pt idx="201">
                  <c:v>7.47</c:v>
                </c:pt>
                <c:pt idx="202">
                  <c:v>7.45</c:v>
                </c:pt>
                <c:pt idx="203">
                  <c:v>7.51</c:v>
                </c:pt>
                <c:pt idx="204">
                  <c:v>7.47</c:v>
                </c:pt>
                <c:pt idx="205">
                  <c:v>7.4</c:v>
                </c:pt>
                <c:pt idx="206">
                  <c:v>7.38</c:v>
                </c:pt>
                <c:pt idx="207" formatCode="General">
                  <c:v>7.36</c:v>
                </c:pt>
                <c:pt idx="208" formatCode="General">
                  <c:v>7.38</c:v>
                </c:pt>
                <c:pt idx="209" formatCode="General">
                  <c:v>7.49</c:v>
                </c:pt>
                <c:pt idx="210" formatCode="General">
                  <c:v>7.56</c:v>
                </c:pt>
                <c:pt idx="211" formatCode="General">
                  <c:v>7.57</c:v>
                </c:pt>
                <c:pt idx="212" formatCode="General">
                  <c:v>7.56</c:v>
                </c:pt>
                <c:pt idx="213" formatCode="General">
                  <c:v>7.57</c:v>
                </c:pt>
                <c:pt idx="214" formatCode="General">
                  <c:v>7.6</c:v>
                </c:pt>
                <c:pt idx="215" formatCode="General">
                  <c:v>7.57</c:v>
                </c:pt>
                <c:pt idx="216" formatCode="General">
                  <c:v>7.72</c:v>
                </c:pt>
                <c:pt idx="217" formatCode="General">
                  <c:v>7.72</c:v>
                </c:pt>
                <c:pt idx="218" formatCode="General">
                  <c:v>7.77</c:v>
                </c:pt>
                <c:pt idx="219" formatCode="General">
                  <c:v>7.82</c:v>
                </c:pt>
                <c:pt idx="220" formatCode="General">
                  <c:v>7.81</c:v>
                </c:pt>
                <c:pt idx="221" formatCode="General">
                  <c:v>7.77</c:v>
                </c:pt>
                <c:pt idx="222" formatCode="General">
                  <c:v>7.75</c:v>
                </c:pt>
                <c:pt idx="223" formatCode="General">
                  <c:v>7.65</c:v>
                </c:pt>
                <c:pt idx="224" formatCode="General">
                  <c:v>7.62</c:v>
                </c:pt>
                <c:pt idx="225" formatCode="General">
                  <c:v>7.59</c:v>
                </c:pt>
                <c:pt idx="226" formatCode="General">
                  <c:v>7.52</c:v>
                </c:pt>
                <c:pt idx="227" formatCode="General">
                  <c:v>7.54</c:v>
                </c:pt>
                <c:pt idx="228" formatCode="General">
                  <c:v>7.54</c:v>
                </c:pt>
                <c:pt idx="229" formatCode="General">
                  <c:v>7.48</c:v>
                </c:pt>
                <c:pt idx="230" formatCode="General">
                  <c:v>7.58</c:v>
                </c:pt>
                <c:pt idx="231" formatCode="General">
                  <c:v>7.55</c:v>
                </c:pt>
                <c:pt idx="232" formatCode="General">
                  <c:v>7.56</c:v>
                </c:pt>
                <c:pt idx="233" formatCode="General">
                  <c:v>7.61</c:v>
                </c:pt>
                <c:pt idx="234" formatCode="General">
                  <c:v>7.61</c:v>
                </c:pt>
                <c:pt idx="235" formatCode="General">
                  <c:v>7.56</c:v>
                </c:pt>
                <c:pt idx="236" formatCode="General">
                  <c:v>7.56</c:v>
                </c:pt>
                <c:pt idx="237" formatCode="General">
                  <c:v>7.55</c:v>
                </c:pt>
                <c:pt idx="238" formatCode="General">
                  <c:v>7.47</c:v>
                </c:pt>
                <c:pt idx="239" formatCode="General">
                  <c:v>7.55</c:v>
                </c:pt>
                <c:pt idx="240" formatCode="General">
                  <c:v>7.53</c:v>
                </c:pt>
                <c:pt idx="241" formatCode="General">
                  <c:v>7.52</c:v>
                </c:pt>
                <c:pt idx="242" formatCode="General">
                  <c:v>7.49</c:v>
                </c:pt>
                <c:pt idx="243" formatCode="General">
                  <c:v>7.37</c:v>
                </c:pt>
                <c:pt idx="244" formatCode="General">
                  <c:v>7.38</c:v>
                </c:pt>
                <c:pt idx="245" formatCode="General">
                  <c:v>7.33</c:v>
                </c:pt>
                <c:pt idx="246" formatCode="General">
                  <c:v>7.42</c:v>
                </c:pt>
                <c:pt idx="247" formatCode="General">
                  <c:v>7.42</c:v>
                </c:pt>
                <c:pt idx="248" formatCode="General">
                  <c:v>7.42</c:v>
                </c:pt>
                <c:pt idx="249" formatCode="General">
                  <c:v>7.52</c:v>
                </c:pt>
                <c:pt idx="250" formatCode="General">
                  <c:v>7.74</c:v>
                </c:pt>
                <c:pt idx="251" formatCode="General">
                  <c:v>7.82</c:v>
                </c:pt>
                <c:pt idx="252" formatCode="General">
                  <c:v>7.57</c:v>
                </c:pt>
                <c:pt idx="253" formatCode="General">
                  <c:v>7.65</c:v>
                </c:pt>
                <c:pt idx="254" formatCode="General">
                  <c:v>7.68</c:v>
                </c:pt>
                <c:pt idx="255" formatCode="General">
                  <c:v>7.76</c:v>
                </c:pt>
                <c:pt idx="256" formatCode="General">
                  <c:v>7.79</c:v>
                </c:pt>
                <c:pt idx="257" formatCode="General">
                  <c:v>7.57</c:v>
                </c:pt>
                <c:pt idx="258" formatCode="General">
                  <c:v>7.53</c:v>
                </c:pt>
                <c:pt idx="259" formatCode="General">
                  <c:v>7.67</c:v>
                </c:pt>
                <c:pt idx="260" formatCode="General">
                  <c:v>7.64</c:v>
                </c:pt>
                <c:pt idx="261" formatCode="General">
                  <c:v>7.66</c:v>
                </c:pt>
                <c:pt idx="262" formatCode="General">
                  <c:v>7.7</c:v>
                </c:pt>
                <c:pt idx="263" formatCode="General">
                  <c:v>7.63</c:v>
                </c:pt>
                <c:pt idx="264" formatCode="General">
                  <c:v>7.74</c:v>
                </c:pt>
                <c:pt idx="265" formatCode="General">
                  <c:v>7.76</c:v>
                </c:pt>
                <c:pt idx="266" formatCode="General">
                  <c:v>7.65</c:v>
                </c:pt>
                <c:pt idx="267" formatCode="General">
                  <c:v>7.65</c:v>
                </c:pt>
                <c:pt idx="268" formatCode="General">
                  <c:v>7.53</c:v>
                </c:pt>
                <c:pt idx="269" formatCode="General">
                  <c:v>7.62</c:v>
                </c:pt>
                <c:pt idx="270" formatCode="General">
                  <c:v>7.54</c:v>
                </c:pt>
                <c:pt idx="271" formatCode="General">
                  <c:v>7.62</c:v>
                </c:pt>
                <c:pt idx="272" formatCode="General">
                  <c:v>7.45</c:v>
                </c:pt>
                <c:pt idx="273" formatCode="General">
                  <c:v>7.52</c:v>
                </c:pt>
                <c:pt idx="274" formatCode="General">
                  <c:v>7.49</c:v>
                </c:pt>
                <c:pt idx="275" formatCode="General">
                  <c:v>7.49</c:v>
                </c:pt>
                <c:pt idx="276" formatCode="General">
                  <c:v>7.4</c:v>
                </c:pt>
                <c:pt idx="277" formatCode="General">
                  <c:v>7.43</c:v>
                </c:pt>
                <c:pt idx="278" formatCode="General">
                  <c:v>7.41</c:v>
                </c:pt>
                <c:pt idx="279" formatCode="General">
                  <c:v>7.39</c:v>
                </c:pt>
                <c:pt idx="280" formatCode="General">
                  <c:v>7.41</c:v>
                </c:pt>
                <c:pt idx="281" formatCode="General">
                  <c:v>7.4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C8B-4555-8E0D-FA101417E637}"/>
            </c:ext>
          </c:extLst>
        </c:ser>
        <c:ser>
          <c:idx val="8"/>
          <c:order val="4"/>
          <c:tx>
            <c:strRef>
              <c:f>'Histórico Abertura NTN-B'!$A$11</c:f>
              <c:strCache>
                <c:ptCount val="1"/>
                <c:pt idx="0">
                  <c:v>2040</c:v>
                </c:pt>
              </c:strCache>
            </c:strRef>
          </c:tx>
          <c:spPr>
            <a:ln w="28575" cap="rnd">
              <a:solidFill>
                <a:srgbClr val="1A3A52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NTN-B'!$B$11:$JW$11</c:f>
              <c:numCache>
                <c:formatCode>0.00</c:formatCode>
                <c:ptCount val="282"/>
                <c:pt idx="0">
                  <c:v>7.52</c:v>
                </c:pt>
                <c:pt idx="1">
                  <c:v>7.52</c:v>
                </c:pt>
                <c:pt idx="2">
                  <c:v>7.4700000000000006</c:v>
                </c:pt>
                <c:pt idx="3">
                  <c:v>7.5</c:v>
                </c:pt>
                <c:pt idx="4">
                  <c:v>7.53</c:v>
                </c:pt>
                <c:pt idx="5">
                  <c:v>7.53</c:v>
                </c:pt>
                <c:pt idx="6">
                  <c:v>7.5100000000000007</c:v>
                </c:pt>
                <c:pt idx="7">
                  <c:v>7.5</c:v>
                </c:pt>
                <c:pt idx="8">
                  <c:v>7.54</c:v>
                </c:pt>
                <c:pt idx="9">
                  <c:v>7.49</c:v>
                </c:pt>
                <c:pt idx="10">
                  <c:v>7.47</c:v>
                </c:pt>
                <c:pt idx="11">
                  <c:v>7.53</c:v>
                </c:pt>
                <c:pt idx="12">
                  <c:v>7.48</c:v>
                </c:pt>
                <c:pt idx="13">
                  <c:v>7.51</c:v>
                </c:pt>
                <c:pt idx="14">
                  <c:v>7.52</c:v>
                </c:pt>
                <c:pt idx="15">
                  <c:v>7.52</c:v>
                </c:pt>
                <c:pt idx="16">
                  <c:v>7.54</c:v>
                </c:pt>
                <c:pt idx="17">
                  <c:v>7.51</c:v>
                </c:pt>
                <c:pt idx="18">
                  <c:v>7.49</c:v>
                </c:pt>
                <c:pt idx="19">
                  <c:v>7.52</c:v>
                </c:pt>
                <c:pt idx="20">
                  <c:v>7.45</c:v>
                </c:pt>
                <c:pt idx="21">
                  <c:v>7.37</c:v>
                </c:pt>
                <c:pt idx="22">
                  <c:v>7.4</c:v>
                </c:pt>
                <c:pt idx="23">
                  <c:v>7.4</c:v>
                </c:pt>
                <c:pt idx="24">
                  <c:v>7.51</c:v>
                </c:pt>
                <c:pt idx="25">
                  <c:v>7.53</c:v>
                </c:pt>
                <c:pt idx="26">
                  <c:v>7.55</c:v>
                </c:pt>
                <c:pt idx="27">
                  <c:v>7.39</c:v>
                </c:pt>
                <c:pt idx="28">
                  <c:v>7.44</c:v>
                </c:pt>
                <c:pt idx="29">
                  <c:v>7.43</c:v>
                </c:pt>
                <c:pt idx="30">
                  <c:v>7.46</c:v>
                </c:pt>
                <c:pt idx="31">
                  <c:v>7.57</c:v>
                </c:pt>
                <c:pt idx="32">
                  <c:v>7.58</c:v>
                </c:pt>
                <c:pt idx="33">
                  <c:v>7.58</c:v>
                </c:pt>
                <c:pt idx="34">
                  <c:v>7.49</c:v>
                </c:pt>
                <c:pt idx="35">
                  <c:v>7.46</c:v>
                </c:pt>
                <c:pt idx="36">
                  <c:v>7.41</c:v>
                </c:pt>
                <c:pt idx="37">
                  <c:v>7.38</c:v>
                </c:pt>
                <c:pt idx="38">
                  <c:v>7.36</c:v>
                </c:pt>
                <c:pt idx="39">
                  <c:v>7.36</c:v>
                </c:pt>
                <c:pt idx="40">
                  <c:v>7.37</c:v>
                </c:pt>
                <c:pt idx="41">
                  <c:v>7.32</c:v>
                </c:pt>
                <c:pt idx="42">
                  <c:v>7.19</c:v>
                </c:pt>
                <c:pt idx="43">
                  <c:v>7.13</c:v>
                </c:pt>
                <c:pt idx="44">
                  <c:v>7.13</c:v>
                </c:pt>
                <c:pt idx="45">
                  <c:v>7.11</c:v>
                </c:pt>
                <c:pt idx="46">
                  <c:v>7.14</c:v>
                </c:pt>
                <c:pt idx="47">
                  <c:v>7.15</c:v>
                </c:pt>
                <c:pt idx="48">
                  <c:v>7.18</c:v>
                </c:pt>
                <c:pt idx="49">
                  <c:v>7.13</c:v>
                </c:pt>
                <c:pt idx="50">
                  <c:v>7.07</c:v>
                </c:pt>
                <c:pt idx="51">
                  <c:v>7.13</c:v>
                </c:pt>
                <c:pt idx="52">
                  <c:v>7.13</c:v>
                </c:pt>
                <c:pt idx="53">
                  <c:v>7.15</c:v>
                </c:pt>
                <c:pt idx="54">
                  <c:v>7.12</c:v>
                </c:pt>
                <c:pt idx="55">
                  <c:v>7.07</c:v>
                </c:pt>
                <c:pt idx="56">
                  <c:v>7.08</c:v>
                </c:pt>
                <c:pt idx="57">
                  <c:v>7.11</c:v>
                </c:pt>
                <c:pt idx="58">
                  <c:v>7.12</c:v>
                </c:pt>
                <c:pt idx="59">
                  <c:v>7.13</c:v>
                </c:pt>
                <c:pt idx="60">
                  <c:v>7.17</c:v>
                </c:pt>
                <c:pt idx="61">
                  <c:v>7.14</c:v>
                </c:pt>
                <c:pt idx="62">
                  <c:v>7.13</c:v>
                </c:pt>
                <c:pt idx="63">
                  <c:v>7.17</c:v>
                </c:pt>
                <c:pt idx="64">
                  <c:v>7.16</c:v>
                </c:pt>
                <c:pt idx="65">
                  <c:v>7.16</c:v>
                </c:pt>
                <c:pt idx="66">
                  <c:v>7.19</c:v>
                </c:pt>
                <c:pt idx="67">
                  <c:v>7.16</c:v>
                </c:pt>
                <c:pt idx="68">
                  <c:v>7.2</c:v>
                </c:pt>
                <c:pt idx="69">
                  <c:v>7.16</c:v>
                </c:pt>
                <c:pt idx="70">
                  <c:v>7.19</c:v>
                </c:pt>
                <c:pt idx="71">
                  <c:v>7.17</c:v>
                </c:pt>
                <c:pt idx="72">
                  <c:v>7.11</c:v>
                </c:pt>
                <c:pt idx="73">
                  <c:v>7.07</c:v>
                </c:pt>
                <c:pt idx="74">
                  <c:v>7.11</c:v>
                </c:pt>
                <c:pt idx="75">
                  <c:v>7.17</c:v>
                </c:pt>
                <c:pt idx="76">
                  <c:v>7.17</c:v>
                </c:pt>
                <c:pt idx="77">
                  <c:v>7.09</c:v>
                </c:pt>
                <c:pt idx="78">
                  <c:v>7.08</c:v>
                </c:pt>
                <c:pt idx="79">
                  <c:v>7.02</c:v>
                </c:pt>
                <c:pt idx="80">
                  <c:v>7.02</c:v>
                </c:pt>
                <c:pt idx="81">
                  <c:v>7.06</c:v>
                </c:pt>
                <c:pt idx="82">
                  <c:v>7.05</c:v>
                </c:pt>
                <c:pt idx="83">
                  <c:v>7.07</c:v>
                </c:pt>
                <c:pt idx="84">
                  <c:v>7.12</c:v>
                </c:pt>
                <c:pt idx="85">
                  <c:v>7.19</c:v>
                </c:pt>
                <c:pt idx="86">
                  <c:v>7.24</c:v>
                </c:pt>
                <c:pt idx="87">
                  <c:v>7.22</c:v>
                </c:pt>
                <c:pt idx="88">
                  <c:v>7.13</c:v>
                </c:pt>
                <c:pt idx="89">
                  <c:v>7.17</c:v>
                </c:pt>
                <c:pt idx="90">
                  <c:v>7.27</c:v>
                </c:pt>
                <c:pt idx="91">
                  <c:v>7.32</c:v>
                </c:pt>
                <c:pt idx="92">
                  <c:v>7.31</c:v>
                </c:pt>
                <c:pt idx="93">
                  <c:v>7.32</c:v>
                </c:pt>
                <c:pt idx="94">
                  <c:v>7.31</c:v>
                </c:pt>
                <c:pt idx="95">
                  <c:v>7.32</c:v>
                </c:pt>
                <c:pt idx="96">
                  <c:v>7.32</c:v>
                </c:pt>
                <c:pt idx="97">
                  <c:v>7.31</c:v>
                </c:pt>
                <c:pt idx="98">
                  <c:v>7.36</c:v>
                </c:pt>
                <c:pt idx="99">
                  <c:v>7.33</c:v>
                </c:pt>
                <c:pt idx="100">
                  <c:v>7.3</c:v>
                </c:pt>
                <c:pt idx="101">
                  <c:v>7.32</c:v>
                </c:pt>
                <c:pt idx="102">
                  <c:v>7.27</c:v>
                </c:pt>
                <c:pt idx="103">
                  <c:v>7.25</c:v>
                </c:pt>
                <c:pt idx="104">
                  <c:v>7.27</c:v>
                </c:pt>
                <c:pt idx="105">
                  <c:v>7.3</c:v>
                </c:pt>
                <c:pt idx="106">
                  <c:v>7.28</c:v>
                </c:pt>
                <c:pt idx="107">
                  <c:v>7.18</c:v>
                </c:pt>
                <c:pt idx="108">
                  <c:v>7.18</c:v>
                </c:pt>
                <c:pt idx="109">
                  <c:v>7.15</c:v>
                </c:pt>
                <c:pt idx="110">
                  <c:v>7.19</c:v>
                </c:pt>
                <c:pt idx="111">
                  <c:v>7.18</c:v>
                </c:pt>
                <c:pt idx="112">
                  <c:v>7.13</c:v>
                </c:pt>
                <c:pt idx="113">
                  <c:v>7.18</c:v>
                </c:pt>
                <c:pt idx="114">
                  <c:v>7.26</c:v>
                </c:pt>
                <c:pt idx="115">
                  <c:v>7.34</c:v>
                </c:pt>
                <c:pt idx="116">
                  <c:v>7.38</c:v>
                </c:pt>
                <c:pt idx="117">
                  <c:v>7.38</c:v>
                </c:pt>
                <c:pt idx="118">
                  <c:v>7.31</c:v>
                </c:pt>
                <c:pt idx="119">
                  <c:v>7.32</c:v>
                </c:pt>
                <c:pt idx="120">
                  <c:v>7.31</c:v>
                </c:pt>
                <c:pt idx="121">
                  <c:v>7.28</c:v>
                </c:pt>
                <c:pt idx="122">
                  <c:v>7.3</c:v>
                </c:pt>
                <c:pt idx="123">
                  <c:v>7.42</c:v>
                </c:pt>
                <c:pt idx="124">
                  <c:v>7.46</c:v>
                </c:pt>
                <c:pt idx="125">
                  <c:v>7.47</c:v>
                </c:pt>
                <c:pt idx="126">
                  <c:v>7.46</c:v>
                </c:pt>
                <c:pt idx="127">
                  <c:v>7.37</c:v>
                </c:pt>
                <c:pt idx="128">
                  <c:v>7.4</c:v>
                </c:pt>
                <c:pt idx="129">
                  <c:v>7.39</c:v>
                </c:pt>
                <c:pt idx="130">
                  <c:v>7.37</c:v>
                </c:pt>
                <c:pt idx="131">
                  <c:v>7.28</c:v>
                </c:pt>
                <c:pt idx="132">
                  <c:v>7.3</c:v>
                </c:pt>
                <c:pt idx="133">
                  <c:v>7.26</c:v>
                </c:pt>
                <c:pt idx="134">
                  <c:v>7.26</c:v>
                </c:pt>
                <c:pt idx="135">
                  <c:v>7.2</c:v>
                </c:pt>
                <c:pt idx="136">
                  <c:v>7.21</c:v>
                </c:pt>
                <c:pt idx="137">
                  <c:v>7.21</c:v>
                </c:pt>
                <c:pt idx="138">
                  <c:v>7.29</c:v>
                </c:pt>
                <c:pt idx="139">
                  <c:v>7.34</c:v>
                </c:pt>
                <c:pt idx="140">
                  <c:v>7.29</c:v>
                </c:pt>
                <c:pt idx="141">
                  <c:v>7.28</c:v>
                </c:pt>
                <c:pt idx="142">
                  <c:v>7.26</c:v>
                </c:pt>
                <c:pt idx="143">
                  <c:v>7.26</c:v>
                </c:pt>
                <c:pt idx="144">
                  <c:v>7.32</c:v>
                </c:pt>
                <c:pt idx="145">
                  <c:v>7.36</c:v>
                </c:pt>
                <c:pt idx="146">
                  <c:v>7.36</c:v>
                </c:pt>
                <c:pt idx="147">
                  <c:v>7.41</c:v>
                </c:pt>
                <c:pt idx="148">
                  <c:v>7.38</c:v>
                </c:pt>
                <c:pt idx="149">
                  <c:v>7.39</c:v>
                </c:pt>
                <c:pt idx="150">
                  <c:v>7.44</c:v>
                </c:pt>
                <c:pt idx="151">
                  <c:v>7.42</c:v>
                </c:pt>
                <c:pt idx="152">
                  <c:v>7.44</c:v>
                </c:pt>
                <c:pt idx="153">
                  <c:v>7.51</c:v>
                </c:pt>
                <c:pt idx="154">
                  <c:v>7.58</c:v>
                </c:pt>
                <c:pt idx="155">
                  <c:v>7.56</c:v>
                </c:pt>
                <c:pt idx="156">
                  <c:v>7.53</c:v>
                </c:pt>
                <c:pt idx="157">
                  <c:v>7.59</c:v>
                </c:pt>
                <c:pt idx="158">
                  <c:v>7.57</c:v>
                </c:pt>
                <c:pt idx="159">
                  <c:v>7.52</c:v>
                </c:pt>
                <c:pt idx="160">
                  <c:v>7.47</c:v>
                </c:pt>
                <c:pt idx="161">
                  <c:v>7.44</c:v>
                </c:pt>
                <c:pt idx="162">
                  <c:v>7.38</c:v>
                </c:pt>
                <c:pt idx="163">
                  <c:v>7.31</c:v>
                </c:pt>
                <c:pt idx="164">
                  <c:v>7.36</c:v>
                </c:pt>
                <c:pt idx="165">
                  <c:v>7.36</c:v>
                </c:pt>
                <c:pt idx="166">
                  <c:v>7.44</c:v>
                </c:pt>
                <c:pt idx="167">
                  <c:v>7.4</c:v>
                </c:pt>
                <c:pt idx="168">
                  <c:v>7.44</c:v>
                </c:pt>
                <c:pt idx="169">
                  <c:v>7.45</c:v>
                </c:pt>
                <c:pt idx="170">
                  <c:v>7.46</c:v>
                </c:pt>
                <c:pt idx="171">
                  <c:v>7.4</c:v>
                </c:pt>
                <c:pt idx="172">
                  <c:v>7.36</c:v>
                </c:pt>
                <c:pt idx="173">
                  <c:v>7.32</c:v>
                </c:pt>
                <c:pt idx="174">
                  <c:v>7.26</c:v>
                </c:pt>
                <c:pt idx="175">
                  <c:v>7.21</c:v>
                </c:pt>
                <c:pt idx="176">
                  <c:v>7.17</c:v>
                </c:pt>
                <c:pt idx="177">
                  <c:v>7.23</c:v>
                </c:pt>
                <c:pt idx="178">
                  <c:v>7.21</c:v>
                </c:pt>
                <c:pt idx="179">
                  <c:v>7.22</c:v>
                </c:pt>
                <c:pt idx="180">
                  <c:v>7.22</c:v>
                </c:pt>
                <c:pt idx="181">
                  <c:v>7.15</c:v>
                </c:pt>
                <c:pt idx="182">
                  <c:v>7.17</c:v>
                </c:pt>
                <c:pt idx="183">
                  <c:v>7.16</c:v>
                </c:pt>
                <c:pt idx="184">
                  <c:v>7.14</c:v>
                </c:pt>
                <c:pt idx="185">
                  <c:v>7.09</c:v>
                </c:pt>
                <c:pt idx="186">
                  <c:v>7.08</c:v>
                </c:pt>
                <c:pt idx="187">
                  <c:v>7.1</c:v>
                </c:pt>
                <c:pt idx="188">
                  <c:v>7.1</c:v>
                </c:pt>
                <c:pt idx="189">
                  <c:v>7.01</c:v>
                </c:pt>
                <c:pt idx="190">
                  <c:v>6.98</c:v>
                </c:pt>
                <c:pt idx="191">
                  <c:v>6.94</c:v>
                </c:pt>
                <c:pt idx="192">
                  <c:v>7.08</c:v>
                </c:pt>
                <c:pt idx="193">
                  <c:v>7.15</c:v>
                </c:pt>
                <c:pt idx="194">
                  <c:v>7.2</c:v>
                </c:pt>
                <c:pt idx="195">
                  <c:v>7.15</c:v>
                </c:pt>
                <c:pt idx="196">
                  <c:v>7.05</c:v>
                </c:pt>
                <c:pt idx="197">
                  <c:v>7.08</c:v>
                </c:pt>
                <c:pt idx="198">
                  <c:v>7.11</c:v>
                </c:pt>
                <c:pt idx="199">
                  <c:v>7.21</c:v>
                </c:pt>
                <c:pt idx="200">
                  <c:v>7.34</c:v>
                </c:pt>
                <c:pt idx="201">
                  <c:v>7.3</c:v>
                </c:pt>
                <c:pt idx="202">
                  <c:v>7.32</c:v>
                </c:pt>
                <c:pt idx="203">
                  <c:v>7.36</c:v>
                </c:pt>
                <c:pt idx="204">
                  <c:v>7.32</c:v>
                </c:pt>
                <c:pt idx="205">
                  <c:v>7.27</c:v>
                </c:pt>
                <c:pt idx="206">
                  <c:v>7.25</c:v>
                </c:pt>
                <c:pt idx="207" formatCode="General">
                  <c:v>7.24</c:v>
                </c:pt>
                <c:pt idx="208" formatCode="General">
                  <c:v>7.28</c:v>
                </c:pt>
                <c:pt idx="209" formatCode="General">
                  <c:v>7.39</c:v>
                </c:pt>
                <c:pt idx="210" formatCode="General">
                  <c:v>7.46</c:v>
                </c:pt>
                <c:pt idx="211" formatCode="General">
                  <c:v>7.43</c:v>
                </c:pt>
                <c:pt idx="212" formatCode="General">
                  <c:v>7.41</c:v>
                </c:pt>
                <c:pt idx="213" formatCode="General">
                  <c:v>7.41</c:v>
                </c:pt>
                <c:pt idx="214" formatCode="General">
                  <c:v>7.43</c:v>
                </c:pt>
                <c:pt idx="215" formatCode="General">
                  <c:v>7.43</c:v>
                </c:pt>
                <c:pt idx="216" formatCode="General">
                  <c:v>7.54</c:v>
                </c:pt>
                <c:pt idx="217" formatCode="General">
                  <c:v>7.53</c:v>
                </c:pt>
                <c:pt idx="218" formatCode="General">
                  <c:v>7.56</c:v>
                </c:pt>
                <c:pt idx="219" formatCode="General">
                  <c:v>7.6</c:v>
                </c:pt>
                <c:pt idx="220" formatCode="General">
                  <c:v>7.57</c:v>
                </c:pt>
                <c:pt idx="221" formatCode="General">
                  <c:v>7.54</c:v>
                </c:pt>
                <c:pt idx="222" formatCode="General">
                  <c:v>7.53</c:v>
                </c:pt>
                <c:pt idx="223" formatCode="General">
                  <c:v>7.44</c:v>
                </c:pt>
                <c:pt idx="224" formatCode="General">
                  <c:v>7.44</c:v>
                </c:pt>
                <c:pt idx="225" formatCode="General">
                  <c:v>7.44</c:v>
                </c:pt>
                <c:pt idx="226" formatCode="General">
                  <c:v>7.39</c:v>
                </c:pt>
                <c:pt idx="227" formatCode="General">
                  <c:v>7.41</c:v>
                </c:pt>
                <c:pt idx="228" formatCode="General">
                  <c:v>7.44</c:v>
                </c:pt>
                <c:pt idx="229" formatCode="General">
                  <c:v>7.38</c:v>
                </c:pt>
                <c:pt idx="230" formatCode="General">
                  <c:v>7.48</c:v>
                </c:pt>
                <c:pt idx="231" formatCode="General">
                  <c:v>7.43</c:v>
                </c:pt>
                <c:pt idx="232" formatCode="General">
                  <c:v>7.44</c:v>
                </c:pt>
                <c:pt idx="233" formatCode="General">
                  <c:v>7.46</c:v>
                </c:pt>
                <c:pt idx="234" formatCode="General">
                  <c:v>7.44</c:v>
                </c:pt>
                <c:pt idx="235" formatCode="General">
                  <c:v>7.4</c:v>
                </c:pt>
                <c:pt idx="236" formatCode="General">
                  <c:v>7.4</c:v>
                </c:pt>
                <c:pt idx="237" formatCode="General">
                  <c:v>7.4</c:v>
                </c:pt>
                <c:pt idx="238" formatCode="General">
                  <c:v>7.32</c:v>
                </c:pt>
                <c:pt idx="239" formatCode="General">
                  <c:v>7.39</c:v>
                </c:pt>
                <c:pt idx="240" formatCode="General">
                  <c:v>7.36</c:v>
                </c:pt>
                <c:pt idx="241" formatCode="General">
                  <c:v>7.33</c:v>
                </c:pt>
                <c:pt idx="242" formatCode="General">
                  <c:v>7.29</c:v>
                </c:pt>
                <c:pt idx="243" formatCode="General">
                  <c:v>7.19</c:v>
                </c:pt>
                <c:pt idx="244" formatCode="General">
                  <c:v>7.21</c:v>
                </c:pt>
                <c:pt idx="245" formatCode="General">
                  <c:v>7.16</c:v>
                </c:pt>
                <c:pt idx="246" formatCode="General">
                  <c:v>7.22</c:v>
                </c:pt>
                <c:pt idx="247" formatCode="General">
                  <c:v>7.23</c:v>
                </c:pt>
                <c:pt idx="248" formatCode="General">
                  <c:v>7.22</c:v>
                </c:pt>
                <c:pt idx="249" formatCode="General">
                  <c:v>7.32</c:v>
                </c:pt>
                <c:pt idx="250" formatCode="General">
                  <c:v>7.49</c:v>
                </c:pt>
                <c:pt idx="251" formatCode="General">
                  <c:v>7.58</c:v>
                </c:pt>
                <c:pt idx="252" formatCode="General">
                  <c:v>7.34</c:v>
                </c:pt>
                <c:pt idx="253" formatCode="General">
                  <c:v>7.39</c:v>
                </c:pt>
                <c:pt idx="254" formatCode="General">
                  <c:v>7.38</c:v>
                </c:pt>
                <c:pt idx="255" formatCode="General">
                  <c:v>7.5</c:v>
                </c:pt>
                <c:pt idx="256" formatCode="General">
                  <c:v>7.53</c:v>
                </c:pt>
                <c:pt idx="257" formatCode="General">
                  <c:v>7.36</c:v>
                </c:pt>
                <c:pt idx="258" formatCode="General">
                  <c:v>7.3</c:v>
                </c:pt>
                <c:pt idx="259" formatCode="General">
                  <c:v>7.45</c:v>
                </c:pt>
                <c:pt idx="260" formatCode="General">
                  <c:v>7.39</c:v>
                </c:pt>
                <c:pt idx="261" formatCode="General">
                  <c:v>7.38</c:v>
                </c:pt>
                <c:pt idx="262" formatCode="General">
                  <c:v>7.42</c:v>
                </c:pt>
                <c:pt idx="263" formatCode="General">
                  <c:v>7.37</c:v>
                </c:pt>
                <c:pt idx="264" formatCode="General">
                  <c:v>7.49</c:v>
                </c:pt>
                <c:pt idx="265" formatCode="General">
                  <c:v>7.5</c:v>
                </c:pt>
                <c:pt idx="266" formatCode="General">
                  <c:v>7.38</c:v>
                </c:pt>
                <c:pt idx="267" formatCode="General">
                  <c:v>7.41</c:v>
                </c:pt>
                <c:pt idx="268" formatCode="General">
                  <c:v>7.36</c:v>
                </c:pt>
                <c:pt idx="269" formatCode="General">
                  <c:v>7.44</c:v>
                </c:pt>
                <c:pt idx="270" formatCode="General">
                  <c:v>7.35</c:v>
                </c:pt>
                <c:pt idx="271" formatCode="General">
                  <c:v>7.42</c:v>
                </c:pt>
                <c:pt idx="272" formatCode="General">
                  <c:v>7.24</c:v>
                </c:pt>
                <c:pt idx="273" formatCode="General">
                  <c:v>7.32</c:v>
                </c:pt>
                <c:pt idx="274" formatCode="General">
                  <c:v>7.28</c:v>
                </c:pt>
                <c:pt idx="275" formatCode="General">
                  <c:v>7.26</c:v>
                </c:pt>
                <c:pt idx="276" formatCode="General">
                  <c:v>7.18</c:v>
                </c:pt>
                <c:pt idx="277" formatCode="General">
                  <c:v>7.24</c:v>
                </c:pt>
                <c:pt idx="278" formatCode="General">
                  <c:v>7.21</c:v>
                </c:pt>
                <c:pt idx="279" formatCode="General">
                  <c:v>7.17</c:v>
                </c:pt>
                <c:pt idx="280" formatCode="General">
                  <c:v>7.2</c:v>
                </c:pt>
                <c:pt idx="281" formatCode="General">
                  <c:v>7.19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C8B-4555-8E0D-FA101417E637}"/>
            </c:ext>
          </c:extLst>
        </c:ser>
        <c:ser>
          <c:idx val="9"/>
          <c:order val="5"/>
          <c:tx>
            <c:strRef>
              <c:f>'Histórico Abertura NTN-B'!$A$12</c:f>
              <c:strCache>
                <c:ptCount val="1"/>
                <c:pt idx="0">
                  <c:v>2045</c:v>
                </c:pt>
              </c:strCache>
            </c:strRef>
          </c:tx>
          <c:spPr>
            <a:ln w="28575" cap="rnd">
              <a:solidFill>
                <a:srgbClr val="3F93CF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NTN-B'!$B$12:$JW$12</c:f>
              <c:numCache>
                <c:formatCode>0.00</c:formatCode>
                <c:ptCount val="282"/>
                <c:pt idx="0">
                  <c:v>7.53</c:v>
                </c:pt>
                <c:pt idx="1">
                  <c:v>7.56</c:v>
                </c:pt>
                <c:pt idx="2">
                  <c:v>7.5100000000000007</c:v>
                </c:pt>
                <c:pt idx="3">
                  <c:v>7.5</c:v>
                </c:pt>
                <c:pt idx="4">
                  <c:v>7.5500000000000007</c:v>
                </c:pt>
                <c:pt idx="5">
                  <c:v>7.57</c:v>
                </c:pt>
                <c:pt idx="6">
                  <c:v>7.52</c:v>
                </c:pt>
                <c:pt idx="7">
                  <c:v>7.54</c:v>
                </c:pt>
                <c:pt idx="8">
                  <c:v>7.57</c:v>
                </c:pt>
                <c:pt idx="9">
                  <c:v>7.5</c:v>
                </c:pt>
                <c:pt idx="10">
                  <c:v>7.47</c:v>
                </c:pt>
                <c:pt idx="11">
                  <c:v>7.52</c:v>
                </c:pt>
                <c:pt idx="12">
                  <c:v>7.48</c:v>
                </c:pt>
                <c:pt idx="13">
                  <c:v>7.49</c:v>
                </c:pt>
                <c:pt idx="14">
                  <c:v>7.51</c:v>
                </c:pt>
                <c:pt idx="15">
                  <c:v>7.5</c:v>
                </c:pt>
                <c:pt idx="16">
                  <c:v>7.52</c:v>
                </c:pt>
                <c:pt idx="17">
                  <c:v>7.5</c:v>
                </c:pt>
                <c:pt idx="18">
                  <c:v>7.48</c:v>
                </c:pt>
                <c:pt idx="19">
                  <c:v>7.49</c:v>
                </c:pt>
                <c:pt idx="20">
                  <c:v>7.48</c:v>
                </c:pt>
                <c:pt idx="21">
                  <c:v>7.37</c:v>
                </c:pt>
                <c:pt idx="22">
                  <c:v>7.4</c:v>
                </c:pt>
                <c:pt idx="23">
                  <c:v>7.43</c:v>
                </c:pt>
                <c:pt idx="24">
                  <c:v>7.53</c:v>
                </c:pt>
                <c:pt idx="25">
                  <c:v>7.57</c:v>
                </c:pt>
                <c:pt idx="26">
                  <c:v>7.56</c:v>
                </c:pt>
                <c:pt idx="27">
                  <c:v>7.4</c:v>
                </c:pt>
                <c:pt idx="28">
                  <c:v>7.45</c:v>
                </c:pt>
                <c:pt idx="29">
                  <c:v>7.46</c:v>
                </c:pt>
                <c:pt idx="30">
                  <c:v>7.48</c:v>
                </c:pt>
                <c:pt idx="31">
                  <c:v>7.56</c:v>
                </c:pt>
                <c:pt idx="32">
                  <c:v>7.55</c:v>
                </c:pt>
                <c:pt idx="33">
                  <c:v>7.52</c:v>
                </c:pt>
                <c:pt idx="34">
                  <c:v>7.44</c:v>
                </c:pt>
                <c:pt idx="35">
                  <c:v>7.43</c:v>
                </c:pt>
                <c:pt idx="36">
                  <c:v>7.41</c:v>
                </c:pt>
                <c:pt idx="37">
                  <c:v>7.39</c:v>
                </c:pt>
                <c:pt idx="38">
                  <c:v>7.38</c:v>
                </c:pt>
                <c:pt idx="39">
                  <c:v>7.36</c:v>
                </c:pt>
                <c:pt idx="40">
                  <c:v>7.41</c:v>
                </c:pt>
                <c:pt idx="41">
                  <c:v>7.35</c:v>
                </c:pt>
                <c:pt idx="42">
                  <c:v>7.23</c:v>
                </c:pt>
                <c:pt idx="43">
                  <c:v>7.19</c:v>
                </c:pt>
                <c:pt idx="44">
                  <c:v>7.18</c:v>
                </c:pt>
                <c:pt idx="45">
                  <c:v>7.17</c:v>
                </c:pt>
                <c:pt idx="46">
                  <c:v>7.18</c:v>
                </c:pt>
                <c:pt idx="47">
                  <c:v>7.17</c:v>
                </c:pt>
                <c:pt idx="48">
                  <c:v>7.2</c:v>
                </c:pt>
                <c:pt idx="49">
                  <c:v>7.18</c:v>
                </c:pt>
                <c:pt idx="50">
                  <c:v>7.12</c:v>
                </c:pt>
                <c:pt idx="51">
                  <c:v>7.19</c:v>
                </c:pt>
                <c:pt idx="52">
                  <c:v>7.16</c:v>
                </c:pt>
                <c:pt idx="53">
                  <c:v>7.16</c:v>
                </c:pt>
                <c:pt idx="54">
                  <c:v>7.13</c:v>
                </c:pt>
                <c:pt idx="55">
                  <c:v>7.09</c:v>
                </c:pt>
                <c:pt idx="56">
                  <c:v>7.09</c:v>
                </c:pt>
                <c:pt idx="57">
                  <c:v>7.12</c:v>
                </c:pt>
                <c:pt idx="58">
                  <c:v>7.14</c:v>
                </c:pt>
                <c:pt idx="59">
                  <c:v>7.15</c:v>
                </c:pt>
                <c:pt idx="60">
                  <c:v>7.18</c:v>
                </c:pt>
                <c:pt idx="61">
                  <c:v>7.17</c:v>
                </c:pt>
                <c:pt idx="62">
                  <c:v>7.13</c:v>
                </c:pt>
                <c:pt idx="63">
                  <c:v>7.18</c:v>
                </c:pt>
                <c:pt idx="64">
                  <c:v>7.18</c:v>
                </c:pt>
                <c:pt idx="65">
                  <c:v>7.18</c:v>
                </c:pt>
                <c:pt idx="66">
                  <c:v>7.22</c:v>
                </c:pt>
                <c:pt idx="67">
                  <c:v>7.19</c:v>
                </c:pt>
                <c:pt idx="68">
                  <c:v>7.22</c:v>
                </c:pt>
                <c:pt idx="69">
                  <c:v>7.14</c:v>
                </c:pt>
                <c:pt idx="70">
                  <c:v>7.16</c:v>
                </c:pt>
                <c:pt idx="71">
                  <c:v>7.13</c:v>
                </c:pt>
                <c:pt idx="72">
                  <c:v>7.05</c:v>
                </c:pt>
                <c:pt idx="73">
                  <c:v>7.04</c:v>
                </c:pt>
                <c:pt idx="74">
                  <c:v>7.09</c:v>
                </c:pt>
                <c:pt idx="75">
                  <c:v>7.16</c:v>
                </c:pt>
                <c:pt idx="76">
                  <c:v>7.15</c:v>
                </c:pt>
                <c:pt idx="77">
                  <c:v>7.09</c:v>
                </c:pt>
                <c:pt idx="78">
                  <c:v>7.08</c:v>
                </c:pt>
                <c:pt idx="79">
                  <c:v>7</c:v>
                </c:pt>
                <c:pt idx="80">
                  <c:v>7.01</c:v>
                </c:pt>
                <c:pt idx="81">
                  <c:v>7.05</c:v>
                </c:pt>
                <c:pt idx="82">
                  <c:v>7.04</c:v>
                </c:pt>
                <c:pt idx="83">
                  <c:v>7.05</c:v>
                </c:pt>
                <c:pt idx="84">
                  <c:v>7.08</c:v>
                </c:pt>
                <c:pt idx="85">
                  <c:v>7.14</c:v>
                </c:pt>
                <c:pt idx="86">
                  <c:v>7.2</c:v>
                </c:pt>
                <c:pt idx="87">
                  <c:v>7.18</c:v>
                </c:pt>
                <c:pt idx="88">
                  <c:v>7.11</c:v>
                </c:pt>
                <c:pt idx="89">
                  <c:v>7.15</c:v>
                </c:pt>
                <c:pt idx="90">
                  <c:v>7.24</c:v>
                </c:pt>
                <c:pt idx="91">
                  <c:v>7.3</c:v>
                </c:pt>
                <c:pt idx="92">
                  <c:v>7.3</c:v>
                </c:pt>
                <c:pt idx="93">
                  <c:v>7.32</c:v>
                </c:pt>
                <c:pt idx="94">
                  <c:v>7.31</c:v>
                </c:pt>
                <c:pt idx="95">
                  <c:v>7.32</c:v>
                </c:pt>
                <c:pt idx="96">
                  <c:v>7.33</c:v>
                </c:pt>
                <c:pt idx="97">
                  <c:v>7.31</c:v>
                </c:pt>
                <c:pt idx="98">
                  <c:v>7.34</c:v>
                </c:pt>
                <c:pt idx="99">
                  <c:v>7.32</c:v>
                </c:pt>
                <c:pt idx="100">
                  <c:v>7.29</c:v>
                </c:pt>
                <c:pt idx="101">
                  <c:v>7.31</c:v>
                </c:pt>
                <c:pt idx="102">
                  <c:v>7.26</c:v>
                </c:pt>
                <c:pt idx="103">
                  <c:v>7.24</c:v>
                </c:pt>
                <c:pt idx="104">
                  <c:v>7.27</c:v>
                </c:pt>
                <c:pt idx="105">
                  <c:v>7.3</c:v>
                </c:pt>
                <c:pt idx="106">
                  <c:v>7.28</c:v>
                </c:pt>
                <c:pt idx="107">
                  <c:v>7.18</c:v>
                </c:pt>
                <c:pt idx="108">
                  <c:v>7.18</c:v>
                </c:pt>
                <c:pt idx="109">
                  <c:v>7.15</c:v>
                </c:pt>
                <c:pt idx="110">
                  <c:v>7.18</c:v>
                </c:pt>
                <c:pt idx="111">
                  <c:v>7.18</c:v>
                </c:pt>
                <c:pt idx="112">
                  <c:v>7.17</c:v>
                </c:pt>
                <c:pt idx="113">
                  <c:v>7.19</c:v>
                </c:pt>
                <c:pt idx="114">
                  <c:v>7.27</c:v>
                </c:pt>
                <c:pt idx="115">
                  <c:v>7.36</c:v>
                </c:pt>
                <c:pt idx="116">
                  <c:v>7.36</c:v>
                </c:pt>
                <c:pt idx="117">
                  <c:v>7.36</c:v>
                </c:pt>
                <c:pt idx="118">
                  <c:v>7.28</c:v>
                </c:pt>
                <c:pt idx="119">
                  <c:v>7.29</c:v>
                </c:pt>
                <c:pt idx="120">
                  <c:v>7.27</c:v>
                </c:pt>
                <c:pt idx="121">
                  <c:v>7.23</c:v>
                </c:pt>
                <c:pt idx="122">
                  <c:v>7.26</c:v>
                </c:pt>
                <c:pt idx="123">
                  <c:v>7.34</c:v>
                </c:pt>
                <c:pt idx="124">
                  <c:v>7.38</c:v>
                </c:pt>
                <c:pt idx="125">
                  <c:v>7.4</c:v>
                </c:pt>
                <c:pt idx="126">
                  <c:v>7.42</c:v>
                </c:pt>
                <c:pt idx="127">
                  <c:v>7.36</c:v>
                </c:pt>
                <c:pt idx="128">
                  <c:v>7.38</c:v>
                </c:pt>
                <c:pt idx="129">
                  <c:v>7.36</c:v>
                </c:pt>
                <c:pt idx="130">
                  <c:v>7.34</c:v>
                </c:pt>
                <c:pt idx="131">
                  <c:v>7.25</c:v>
                </c:pt>
                <c:pt idx="132">
                  <c:v>7.28</c:v>
                </c:pt>
                <c:pt idx="133">
                  <c:v>7.24</c:v>
                </c:pt>
                <c:pt idx="134">
                  <c:v>7.24</c:v>
                </c:pt>
                <c:pt idx="135">
                  <c:v>7.18</c:v>
                </c:pt>
                <c:pt idx="136">
                  <c:v>7.2</c:v>
                </c:pt>
                <c:pt idx="137">
                  <c:v>7.2</c:v>
                </c:pt>
                <c:pt idx="138">
                  <c:v>7.27</c:v>
                </c:pt>
                <c:pt idx="139">
                  <c:v>7.29</c:v>
                </c:pt>
                <c:pt idx="140">
                  <c:v>7.27</c:v>
                </c:pt>
                <c:pt idx="141">
                  <c:v>7.25</c:v>
                </c:pt>
                <c:pt idx="142">
                  <c:v>7.24</c:v>
                </c:pt>
                <c:pt idx="143">
                  <c:v>7.23</c:v>
                </c:pt>
                <c:pt idx="144">
                  <c:v>7.27</c:v>
                </c:pt>
                <c:pt idx="145">
                  <c:v>7.29</c:v>
                </c:pt>
                <c:pt idx="146">
                  <c:v>7.3</c:v>
                </c:pt>
                <c:pt idx="147">
                  <c:v>7.34</c:v>
                </c:pt>
                <c:pt idx="148">
                  <c:v>7.32</c:v>
                </c:pt>
                <c:pt idx="149">
                  <c:v>7.33</c:v>
                </c:pt>
                <c:pt idx="150">
                  <c:v>7.37</c:v>
                </c:pt>
                <c:pt idx="151">
                  <c:v>7.35</c:v>
                </c:pt>
                <c:pt idx="152">
                  <c:v>7.4</c:v>
                </c:pt>
                <c:pt idx="153">
                  <c:v>7.43</c:v>
                </c:pt>
                <c:pt idx="154">
                  <c:v>7.48</c:v>
                </c:pt>
                <c:pt idx="155">
                  <c:v>7.48</c:v>
                </c:pt>
                <c:pt idx="156">
                  <c:v>7.45</c:v>
                </c:pt>
                <c:pt idx="157">
                  <c:v>7.5</c:v>
                </c:pt>
                <c:pt idx="158">
                  <c:v>7.48</c:v>
                </c:pt>
                <c:pt idx="159">
                  <c:v>7.44</c:v>
                </c:pt>
                <c:pt idx="160">
                  <c:v>7.38</c:v>
                </c:pt>
                <c:pt idx="161">
                  <c:v>7.34</c:v>
                </c:pt>
                <c:pt idx="162">
                  <c:v>7.28</c:v>
                </c:pt>
                <c:pt idx="163">
                  <c:v>7.25</c:v>
                </c:pt>
                <c:pt idx="164">
                  <c:v>7.28</c:v>
                </c:pt>
                <c:pt idx="165">
                  <c:v>7.27</c:v>
                </c:pt>
                <c:pt idx="166">
                  <c:v>7.33</c:v>
                </c:pt>
                <c:pt idx="167">
                  <c:v>7.31</c:v>
                </c:pt>
                <c:pt idx="168">
                  <c:v>7.32</c:v>
                </c:pt>
                <c:pt idx="169">
                  <c:v>7.32</c:v>
                </c:pt>
                <c:pt idx="170">
                  <c:v>7.34</c:v>
                </c:pt>
                <c:pt idx="171">
                  <c:v>7.27</c:v>
                </c:pt>
                <c:pt idx="172">
                  <c:v>7.24</c:v>
                </c:pt>
                <c:pt idx="173">
                  <c:v>7.22</c:v>
                </c:pt>
                <c:pt idx="174">
                  <c:v>7.18</c:v>
                </c:pt>
                <c:pt idx="175">
                  <c:v>7.14</c:v>
                </c:pt>
                <c:pt idx="176">
                  <c:v>7.1</c:v>
                </c:pt>
                <c:pt idx="177">
                  <c:v>7.15</c:v>
                </c:pt>
                <c:pt idx="178">
                  <c:v>7.13</c:v>
                </c:pt>
                <c:pt idx="179">
                  <c:v>7.15</c:v>
                </c:pt>
                <c:pt idx="180">
                  <c:v>7.14</c:v>
                </c:pt>
                <c:pt idx="181">
                  <c:v>7.09</c:v>
                </c:pt>
                <c:pt idx="182">
                  <c:v>7.11</c:v>
                </c:pt>
                <c:pt idx="183">
                  <c:v>7.11</c:v>
                </c:pt>
                <c:pt idx="184">
                  <c:v>7.07</c:v>
                </c:pt>
                <c:pt idx="185">
                  <c:v>7.05</c:v>
                </c:pt>
                <c:pt idx="186">
                  <c:v>7.05</c:v>
                </c:pt>
                <c:pt idx="187">
                  <c:v>7.08</c:v>
                </c:pt>
                <c:pt idx="188">
                  <c:v>7.08</c:v>
                </c:pt>
                <c:pt idx="189">
                  <c:v>6.99</c:v>
                </c:pt>
                <c:pt idx="190">
                  <c:v>6.97</c:v>
                </c:pt>
                <c:pt idx="191">
                  <c:v>6.94</c:v>
                </c:pt>
                <c:pt idx="192">
                  <c:v>7.06</c:v>
                </c:pt>
                <c:pt idx="193">
                  <c:v>7.13</c:v>
                </c:pt>
                <c:pt idx="194">
                  <c:v>7.18</c:v>
                </c:pt>
                <c:pt idx="195">
                  <c:v>7.11</c:v>
                </c:pt>
                <c:pt idx="196">
                  <c:v>7.02</c:v>
                </c:pt>
                <c:pt idx="197">
                  <c:v>7.01</c:v>
                </c:pt>
                <c:pt idx="198">
                  <c:v>7.08</c:v>
                </c:pt>
                <c:pt idx="199">
                  <c:v>7.16</c:v>
                </c:pt>
                <c:pt idx="200">
                  <c:v>7.28</c:v>
                </c:pt>
                <c:pt idx="201">
                  <c:v>7.22</c:v>
                </c:pt>
                <c:pt idx="202">
                  <c:v>7.24</c:v>
                </c:pt>
                <c:pt idx="203">
                  <c:v>7.28</c:v>
                </c:pt>
                <c:pt idx="204">
                  <c:v>7.24</c:v>
                </c:pt>
                <c:pt idx="205">
                  <c:v>7.18</c:v>
                </c:pt>
                <c:pt idx="206">
                  <c:v>7.16</c:v>
                </c:pt>
                <c:pt idx="207" formatCode="General">
                  <c:v>7.14</c:v>
                </c:pt>
                <c:pt idx="208" formatCode="General">
                  <c:v>7.18</c:v>
                </c:pt>
                <c:pt idx="209" formatCode="General">
                  <c:v>7.27</c:v>
                </c:pt>
                <c:pt idx="210" formatCode="General">
                  <c:v>7.34</c:v>
                </c:pt>
                <c:pt idx="211" formatCode="General">
                  <c:v>7.31</c:v>
                </c:pt>
                <c:pt idx="212" formatCode="General">
                  <c:v>7.3</c:v>
                </c:pt>
                <c:pt idx="213" formatCode="General">
                  <c:v>7.3</c:v>
                </c:pt>
                <c:pt idx="214" formatCode="General">
                  <c:v>7.33</c:v>
                </c:pt>
                <c:pt idx="215" formatCode="General">
                  <c:v>7.33</c:v>
                </c:pt>
                <c:pt idx="216" formatCode="General">
                  <c:v>7.44</c:v>
                </c:pt>
                <c:pt idx="217" formatCode="General">
                  <c:v>7.42</c:v>
                </c:pt>
                <c:pt idx="218" formatCode="General">
                  <c:v>7.42</c:v>
                </c:pt>
                <c:pt idx="219" formatCode="General">
                  <c:v>7.46</c:v>
                </c:pt>
                <c:pt idx="220" formatCode="General">
                  <c:v>7.42</c:v>
                </c:pt>
                <c:pt idx="221" formatCode="General">
                  <c:v>7.39</c:v>
                </c:pt>
                <c:pt idx="222" formatCode="General">
                  <c:v>7.38</c:v>
                </c:pt>
                <c:pt idx="223" formatCode="General">
                  <c:v>7.27</c:v>
                </c:pt>
                <c:pt idx="224" formatCode="General">
                  <c:v>7.25</c:v>
                </c:pt>
                <c:pt idx="225" formatCode="General">
                  <c:v>7.25</c:v>
                </c:pt>
                <c:pt idx="226" formatCode="General">
                  <c:v>7.22</c:v>
                </c:pt>
                <c:pt idx="227" formatCode="General">
                  <c:v>7.25</c:v>
                </c:pt>
                <c:pt idx="228" formatCode="General">
                  <c:v>7.29</c:v>
                </c:pt>
                <c:pt idx="229" formatCode="General">
                  <c:v>7.23</c:v>
                </c:pt>
                <c:pt idx="230" formatCode="General">
                  <c:v>7.35</c:v>
                </c:pt>
                <c:pt idx="231" formatCode="General">
                  <c:v>7.32</c:v>
                </c:pt>
                <c:pt idx="232" formatCode="General">
                  <c:v>7.32</c:v>
                </c:pt>
                <c:pt idx="233" formatCode="General">
                  <c:v>7.35</c:v>
                </c:pt>
                <c:pt idx="234" formatCode="General">
                  <c:v>7.32</c:v>
                </c:pt>
                <c:pt idx="235" formatCode="General">
                  <c:v>7.3</c:v>
                </c:pt>
                <c:pt idx="236" formatCode="General">
                  <c:v>7.29</c:v>
                </c:pt>
                <c:pt idx="237" formatCode="General">
                  <c:v>7.27</c:v>
                </c:pt>
                <c:pt idx="238" formatCode="General">
                  <c:v>7.19</c:v>
                </c:pt>
                <c:pt idx="239" formatCode="General">
                  <c:v>7.24</c:v>
                </c:pt>
                <c:pt idx="240" formatCode="General">
                  <c:v>7.21</c:v>
                </c:pt>
                <c:pt idx="241" formatCode="General">
                  <c:v>7.18</c:v>
                </c:pt>
                <c:pt idx="242" formatCode="General">
                  <c:v>7.15</c:v>
                </c:pt>
                <c:pt idx="243" formatCode="General">
                  <c:v>7.08</c:v>
                </c:pt>
                <c:pt idx="244" formatCode="General">
                  <c:v>7.1</c:v>
                </c:pt>
                <c:pt idx="245" formatCode="General">
                  <c:v>7.04</c:v>
                </c:pt>
                <c:pt idx="246" formatCode="General">
                  <c:v>7.11</c:v>
                </c:pt>
                <c:pt idx="247" formatCode="General">
                  <c:v>7.13</c:v>
                </c:pt>
                <c:pt idx="248" formatCode="General">
                  <c:v>7.11</c:v>
                </c:pt>
                <c:pt idx="249" formatCode="General">
                  <c:v>7.2</c:v>
                </c:pt>
                <c:pt idx="250" formatCode="General">
                  <c:v>7.34</c:v>
                </c:pt>
                <c:pt idx="251" formatCode="General">
                  <c:v>7.42</c:v>
                </c:pt>
                <c:pt idx="252" formatCode="General">
                  <c:v>7.2</c:v>
                </c:pt>
                <c:pt idx="253" formatCode="General">
                  <c:v>7.25</c:v>
                </c:pt>
                <c:pt idx="254" formatCode="General">
                  <c:v>7.24</c:v>
                </c:pt>
                <c:pt idx="255" formatCode="General">
                  <c:v>7.36</c:v>
                </c:pt>
                <c:pt idx="256" formatCode="General">
                  <c:v>7.42</c:v>
                </c:pt>
                <c:pt idx="257" formatCode="General">
                  <c:v>7.25</c:v>
                </c:pt>
                <c:pt idx="258" formatCode="General">
                  <c:v>7.22</c:v>
                </c:pt>
                <c:pt idx="259" formatCode="General">
                  <c:v>7.37</c:v>
                </c:pt>
                <c:pt idx="260" formatCode="General">
                  <c:v>7.31</c:v>
                </c:pt>
                <c:pt idx="261" formatCode="General">
                  <c:v>7.29</c:v>
                </c:pt>
                <c:pt idx="262" formatCode="General">
                  <c:v>7.35</c:v>
                </c:pt>
                <c:pt idx="263" formatCode="General">
                  <c:v>7.3</c:v>
                </c:pt>
                <c:pt idx="264" formatCode="General">
                  <c:v>7.4</c:v>
                </c:pt>
                <c:pt idx="265" formatCode="General">
                  <c:v>7.41</c:v>
                </c:pt>
                <c:pt idx="266" formatCode="General">
                  <c:v>7.31</c:v>
                </c:pt>
                <c:pt idx="267" formatCode="General">
                  <c:v>7.33</c:v>
                </c:pt>
                <c:pt idx="268" formatCode="General">
                  <c:v>7.26</c:v>
                </c:pt>
                <c:pt idx="269" formatCode="General">
                  <c:v>7.35</c:v>
                </c:pt>
                <c:pt idx="270" formatCode="General">
                  <c:v>7.23</c:v>
                </c:pt>
                <c:pt idx="271" formatCode="General">
                  <c:v>7.28</c:v>
                </c:pt>
                <c:pt idx="272" formatCode="General">
                  <c:v>7.11</c:v>
                </c:pt>
                <c:pt idx="273" formatCode="General">
                  <c:v>7.19</c:v>
                </c:pt>
                <c:pt idx="274" formatCode="General">
                  <c:v>7.16</c:v>
                </c:pt>
                <c:pt idx="275" formatCode="General">
                  <c:v>7.15</c:v>
                </c:pt>
                <c:pt idx="276" formatCode="General">
                  <c:v>7.08</c:v>
                </c:pt>
                <c:pt idx="277" formatCode="General">
                  <c:v>7.15</c:v>
                </c:pt>
                <c:pt idx="278" formatCode="General">
                  <c:v>7.13</c:v>
                </c:pt>
                <c:pt idx="279" formatCode="General">
                  <c:v>7.1</c:v>
                </c:pt>
                <c:pt idx="280" formatCode="General">
                  <c:v>7.12</c:v>
                </c:pt>
                <c:pt idx="281" formatCode="General">
                  <c:v>7.13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C8B-4555-8E0D-FA101417E637}"/>
            </c:ext>
          </c:extLst>
        </c:ser>
        <c:ser>
          <c:idx val="10"/>
          <c:order val="6"/>
          <c:tx>
            <c:strRef>
              <c:f>'Histórico Abertura NTN-B'!$A$13</c:f>
              <c:strCache>
                <c:ptCount val="1"/>
                <c:pt idx="0">
                  <c:v>2050</c:v>
                </c:pt>
              </c:strCache>
            </c:strRef>
          </c:tx>
          <c:spPr>
            <a:ln w="28575" cap="rnd">
              <a:solidFill>
                <a:srgbClr val="000000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NTN-B'!$B$13:$JW$13</c:f>
              <c:numCache>
                <c:formatCode>0.00</c:formatCode>
                <c:ptCount val="282"/>
                <c:pt idx="0">
                  <c:v>7.45</c:v>
                </c:pt>
                <c:pt idx="1">
                  <c:v>7.48</c:v>
                </c:pt>
                <c:pt idx="2">
                  <c:v>7.42</c:v>
                </c:pt>
                <c:pt idx="3">
                  <c:v>7.41</c:v>
                </c:pt>
                <c:pt idx="4">
                  <c:v>7.4700000000000006</c:v>
                </c:pt>
                <c:pt idx="5">
                  <c:v>7.4700000000000006</c:v>
                </c:pt>
                <c:pt idx="6">
                  <c:v>7.44</c:v>
                </c:pt>
                <c:pt idx="7">
                  <c:v>7.4300000000000006</c:v>
                </c:pt>
                <c:pt idx="8">
                  <c:v>7.45</c:v>
                </c:pt>
                <c:pt idx="9">
                  <c:v>7.41</c:v>
                </c:pt>
                <c:pt idx="10">
                  <c:v>7.38</c:v>
                </c:pt>
                <c:pt idx="11">
                  <c:v>7.43</c:v>
                </c:pt>
                <c:pt idx="12">
                  <c:v>7.38</c:v>
                </c:pt>
                <c:pt idx="13">
                  <c:v>7.39</c:v>
                </c:pt>
                <c:pt idx="14">
                  <c:v>7.42</c:v>
                </c:pt>
                <c:pt idx="15">
                  <c:v>7.42</c:v>
                </c:pt>
                <c:pt idx="16">
                  <c:v>7.43</c:v>
                </c:pt>
                <c:pt idx="17">
                  <c:v>7.41</c:v>
                </c:pt>
                <c:pt idx="18">
                  <c:v>7.38</c:v>
                </c:pt>
                <c:pt idx="19">
                  <c:v>7.39</c:v>
                </c:pt>
                <c:pt idx="20">
                  <c:v>7.32</c:v>
                </c:pt>
                <c:pt idx="21">
                  <c:v>7.29</c:v>
                </c:pt>
                <c:pt idx="22">
                  <c:v>7.34</c:v>
                </c:pt>
                <c:pt idx="23">
                  <c:v>7.31</c:v>
                </c:pt>
                <c:pt idx="24">
                  <c:v>7.42</c:v>
                </c:pt>
                <c:pt idx="25">
                  <c:v>7.42</c:v>
                </c:pt>
                <c:pt idx="26">
                  <c:v>7.43</c:v>
                </c:pt>
                <c:pt idx="27">
                  <c:v>7.31</c:v>
                </c:pt>
                <c:pt idx="28">
                  <c:v>7.33</c:v>
                </c:pt>
                <c:pt idx="29">
                  <c:v>7.36</c:v>
                </c:pt>
                <c:pt idx="30">
                  <c:v>7.38</c:v>
                </c:pt>
                <c:pt idx="31">
                  <c:v>7.46</c:v>
                </c:pt>
                <c:pt idx="32">
                  <c:v>7.44</c:v>
                </c:pt>
                <c:pt idx="33">
                  <c:v>7.41</c:v>
                </c:pt>
                <c:pt idx="34">
                  <c:v>7.32</c:v>
                </c:pt>
                <c:pt idx="35">
                  <c:v>7.34</c:v>
                </c:pt>
                <c:pt idx="36">
                  <c:v>7.3</c:v>
                </c:pt>
                <c:pt idx="37">
                  <c:v>7.29</c:v>
                </c:pt>
                <c:pt idx="38">
                  <c:v>7.29</c:v>
                </c:pt>
                <c:pt idx="39">
                  <c:v>7.27</c:v>
                </c:pt>
                <c:pt idx="40">
                  <c:v>7.3</c:v>
                </c:pt>
                <c:pt idx="41">
                  <c:v>7.24</c:v>
                </c:pt>
                <c:pt idx="42">
                  <c:v>7.12</c:v>
                </c:pt>
                <c:pt idx="43">
                  <c:v>7.11</c:v>
                </c:pt>
                <c:pt idx="44">
                  <c:v>7.08</c:v>
                </c:pt>
                <c:pt idx="45">
                  <c:v>7.07</c:v>
                </c:pt>
                <c:pt idx="46">
                  <c:v>7.09</c:v>
                </c:pt>
                <c:pt idx="47">
                  <c:v>7.09</c:v>
                </c:pt>
                <c:pt idx="48">
                  <c:v>7.12</c:v>
                </c:pt>
                <c:pt idx="49">
                  <c:v>7.09</c:v>
                </c:pt>
                <c:pt idx="50">
                  <c:v>7.04</c:v>
                </c:pt>
                <c:pt idx="51">
                  <c:v>7.1</c:v>
                </c:pt>
                <c:pt idx="52">
                  <c:v>7.08</c:v>
                </c:pt>
                <c:pt idx="53">
                  <c:v>7.08</c:v>
                </c:pt>
                <c:pt idx="54">
                  <c:v>7.07</c:v>
                </c:pt>
                <c:pt idx="55">
                  <c:v>7</c:v>
                </c:pt>
                <c:pt idx="56">
                  <c:v>7.05</c:v>
                </c:pt>
                <c:pt idx="57">
                  <c:v>7.07</c:v>
                </c:pt>
                <c:pt idx="58">
                  <c:v>7.08</c:v>
                </c:pt>
                <c:pt idx="59">
                  <c:v>7.09</c:v>
                </c:pt>
                <c:pt idx="60">
                  <c:v>7.13</c:v>
                </c:pt>
                <c:pt idx="61">
                  <c:v>7.11</c:v>
                </c:pt>
                <c:pt idx="62">
                  <c:v>7.09</c:v>
                </c:pt>
                <c:pt idx="63">
                  <c:v>7.14</c:v>
                </c:pt>
                <c:pt idx="64">
                  <c:v>7.12</c:v>
                </c:pt>
                <c:pt idx="65">
                  <c:v>7.13</c:v>
                </c:pt>
                <c:pt idx="66">
                  <c:v>7.17</c:v>
                </c:pt>
                <c:pt idx="67">
                  <c:v>7.15</c:v>
                </c:pt>
                <c:pt idx="68">
                  <c:v>7.2</c:v>
                </c:pt>
                <c:pt idx="69">
                  <c:v>7.12</c:v>
                </c:pt>
                <c:pt idx="70">
                  <c:v>7.13</c:v>
                </c:pt>
                <c:pt idx="71">
                  <c:v>7.1</c:v>
                </c:pt>
                <c:pt idx="72">
                  <c:v>6.99</c:v>
                </c:pt>
                <c:pt idx="73">
                  <c:v>7</c:v>
                </c:pt>
                <c:pt idx="74">
                  <c:v>7.02</c:v>
                </c:pt>
                <c:pt idx="75">
                  <c:v>7.09</c:v>
                </c:pt>
                <c:pt idx="76">
                  <c:v>7.09</c:v>
                </c:pt>
                <c:pt idx="77">
                  <c:v>7.04</c:v>
                </c:pt>
                <c:pt idx="78">
                  <c:v>7.01</c:v>
                </c:pt>
                <c:pt idx="79">
                  <c:v>6.93</c:v>
                </c:pt>
                <c:pt idx="80">
                  <c:v>6.93</c:v>
                </c:pt>
                <c:pt idx="81">
                  <c:v>6.95</c:v>
                </c:pt>
                <c:pt idx="82">
                  <c:v>6.96</c:v>
                </c:pt>
                <c:pt idx="83">
                  <c:v>6.96</c:v>
                </c:pt>
                <c:pt idx="84">
                  <c:v>6.98</c:v>
                </c:pt>
                <c:pt idx="85">
                  <c:v>7.04</c:v>
                </c:pt>
                <c:pt idx="86">
                  <c:v>7.09</c:v>
                </c:pt>
                <c:pt idx="87">
                  <c:v>7.08</c:v>
                </c:pt>
                <c:pt idx="88">
                  <c:v>7.02</c:v>
                </c:pt>
                <c:pt idx="89">
                  <c:v>7.06</c:v>
                </c:pt>
                <c:pt idx="90">
                  <c:v>7.13</c:v>
                </c:pt>
                <c:pt idx="91">
                  <c:v>7.19</c:v>
                </c:pt>
                <c:pt idx="92">
                  <c:v>7.18</c:v>
                </c:pt>
                <c:pt idx="93">
                  <c:v>7.2</c:v>
                </c:pt>
                <c:pt idx="94">
                  <c:v>7.2</c:v>
                </c:pt>
                <c:pt idx="95">
                  <c:v>7.21</c:v>
                </c:pt>
                <c:pt idx="96">
                  <c:v>7.19</c:v>
                </c:pt>
                <c:pt idx="97">
                  <c:v>7.19</c:v>
                </c:pt>
                <c:pt idx="98">
                  <c:v>7.23</c:v>
                </c:pt>
                <c:pt idx="99">
                  <c:v>7.22</c:v>
                </c:pt>
                <c:pt idx="100">
                  <c:v>7.18</c:v>
                </c:pt>
                <c:pt idx="101">
                  <c:v>7.18</c:v>
                </c:pt>
                <c:pt idx="102">
                  <c:v>7.13</c:v>
                </c:pt>
                <c:pt idx="103">
                  <c:v>7.13</c:v>
                </c:pt>
                <c:pt idx="104">
                  <c:v>7.15</c:v>
                </c:pt>
                <c:pt idx="105">
                  <c:v>7.19</c:v>
                </c:pt>
                <c:pt idx="106">
                  <c:v>7.19</c:v>
                </c:pt>
                <c:pt idx="107">
                  <c:v>7.1</c:v>
                </c:pt>
                <c:pt idx="108">
                  <c:v>7.11</c:v>
                </c:pt>
                <c:pt idx="109">
                  <c:v>7.09</c:v>
                </c:pt>
                <c:pt idx="110">
                  <c:v>7.11</c:v>
                </c:pt>
                <c:pt idx="111">
                  <c:v>7.11</c:v>
                </c:pt>
                <c:pt idx="112">
                  <c:v>7.08</c:v>
                </c:pt>
                <c:pt idx="113">
                  <c:v>7.1</c:v>
                </c:pt>
                <c:pt idx="114">
                  <c:v>7.16</c:v>
                </c:pt>
                <c:pt idx="115">
                  <c:v>7.26</c:v>
                </c:pt>
                <c:pt idx="116">
                  <c:v>7.27</c:v>
                </c:pt>
                <c:pt idx="117">
                  <c:v>7.27</c:v>
                </c:pt>
                <c:pt idx="118">
                  <c:v>7.21</c:v>
                </c:pt>
                <c:pt idx="119">
                  <c:v>7.21</c:v>
                </c:pt>
                <c:pt idx="120">
                  <c:v>7.18</c:v>
                </c:pt>
                <c:pt idx="121">
                  <c:v>7.14</c:v>
                </c:pt>
                <c:pt idx="122">
                  <c:v>7.17</c:v>
                </c:pt>
                <c:pt idx="123">
                  <c:v>7.28</c:v>
                </c:pt>
                <c:pt idx="124">
                  <c:v>7.28</c:v>
                </c:pt>
                <c:pt idx="125">
                  <c:v>7.3</c:v>
                </c:pt>
                <c:pt idx="126">
                  <c:v>7.35</c:v>
                </c:pt>
                <c:pt idx="127">
                  <c:v>7.31</c:v>
                </c:pt>
                <c:pt idx="128">
                  <c:v>7.29</c:v>
                </c:pt>
                <c:pt idx="129">
                  <c:v>7.29</c:v>
                </c:pt>
                <c:pt idx="130">
                  <c:v>7.27</c:v>
                </c:pt>
                <c:pt idx="131">
                  <c:v>7.2</c:v>
                </c:pt>
                <c:pt idx="132">
                  <c:v>7.22</c:v>
                </c:pt>
                <c:pt idx="133">
                  <c:v>7.18</c:v>
                </c:pt>
                <c:pt idx="134">
                  <c:v>7.17</c:v>
                </c:pt>
                <c:pt idx="135">
                  <c:v>7.12</c:v>
                </c:pt>
                <c:pt idx="136">
                  <c:v>7.14</c:v>
                </c:pt>
                <c:pt idx="137">
                  <c:v>7.15</c:v>
                </c:pt>
                <c:pt idx="138">
                  <c:v>7.21</c:v>
                </c:pt>
                <c:pt idx="139">
                  <c:v>7.22</c:v>
                </c:pt>
                <c:pt idx="140">
                  <c:v>7.21</c:v>
                </c:pt>
                <c:pt idx="141">
                  <c:v>7.19</c:v>
                </c:pt>
                <c:pt idx="142">
                  <c:v>7.17</c:v>
                </c:pt>
                <c:pt idx="143">
                  <c:v>7.17</c:v>
                </c:pt>
                <c:pt idx="144">
                  <c:v>7.21</c:v>
                </c:pt>
                <c:pt idx="145">
                  <c:v>7.23</c:v>
                </c:pt>
                <c:pt idx="146">
                  <c:v>7.23</c:v>
                </c:pt>
                <c:pt idx="147">
                  <c:v>7.26</c:v>
                </c:pt>
                <c:pt idx="148">
                  <c:v>7.24</c:v>
                </c:pt>
                <c:pt idx="149">
                  <c:v>7.27</c:v>
                </c:pt>
                <c:pt idx="150">
                  <c:v>7.3</c:v>
                </c:pt>
                <c:pt idx="151">
                  <c:v>7.28</c:v>
                </c:pt>
                <c:pt idx="152">
                  <c:v>7.32</c:v>
                </c:pt>
                <c:pt idx="153">
                  <c:v>7.34</c:v>
                </c:pt>
                <c:pt idx="154">
                  <c:v>7.4</c:v>
                </c:pt>
                <c:pt idx="155">
                  <c:v>7.38</c:v>
                </c:pt>
                <c:pt idx="156">
                  <c:v>7.35</c:v>
                </c:pt>
                <c:pt idx="157">
                  <c:v>7.42</c:v>
                </c:pt>
                <c:pt idx="158">
                  <c:v>7.37</c:v>
                </c:pt>
                <c:pt idx="159">
                  <c:v>7.35</c:v>
                </c:pt>
                <c:pt idx="160">
                  <c:v>7.29</c:v>
                </c:pt>
                <c:pt idx="161">
                  <c:v>7.24</c:v>
                </c:pt>
                <c:pt idx="162">
                  <c:v>7.2</c:v>
                </c:pt>
                <c:pt idx="163">
                  <c:v>7.17</c:v>
                </c:pt>
                <c:pt idx="164">
                  <c:v>7.21</c:v>
                </c:pt>
                <c:pt idx="165">
                  <c:v>7.2</c:v>
                </c:pt>
                <c:pt idx="166">
                  <c:v>7.26</c:v>
                </c:pt>
                <c:pt idx="167">
                  <c:v>7.24</c:v>
                </c:pt>
                <c:pt idx="168">
                  <c:v>7.22</c:v>
                </c:pt>
                <c:pt idx="169">
                  <c:v>7.23</c:v>
                </c:pt>
                <c:pt idx="170">
                  <c:v>7.24</c:v>
                </c:pt>
                <c:pt idx="171">
                  <c:v>7.19</c:v>
                </c:pt>
                <c:pt idx="172">
                  <c:v>7.17</c:v>
                </c:pt>
                <c:pt idx="173">
                  <c:v>7.13</c:v>
                </c:pt>
                <c:pt idx="174">
                  <c:v>7.08</c:v>
                </c:pt>
                <c:pt idx="175">
                  <c:v>7.06</c:v>
                </c:pt>
                <c:pt idx="176">
                  <c:v>7</c:v>
                </c:pt>
                <c:pt idx="177">
                  <c:v>7.05</c:v>
                </c:pt>
                <c:pt idx="178">
                  <c:v>7.03</c:v>
                </c:pt>
                <c:pt idx="179">
                  <c:v>7.07</c:v>
                </c:pt>
                <c:pt idx="180">
                  <c:v>7.06</c:v>
                </c:pt>
                <c:pt idx="181">
                  <c:v>7.01</c:v>
                </c:pt>
                <c:pt idx="182">
                  <c:v>7.01</c:v>
                </c:pt>
                <c:pt idx="183">
                  <c:v>7.02</c:v>
                </c:pt>
                <c:pt idx="184">
                  <c:v>6.99</c:v>
                </c:pt>
                <c:pt idx="185">
                  <c:v>6.98</c:v>
                </c:pt>
                <c:pt idx="186">
                  <c:v>6.97</c:v>
                </c:pt>
                <c:pt idx="187">
                  <c:v>7.02</c:v>
                </c:pt>
                <c:pt idx="188">
                  <c:v>7.03</c:v>
                </c:pt>
                <c:pt idx="189">
                  <c:v>6.94</c:v>
                </c:pt>
                <c:pt idx="190">
                  <c:v>6.93</c:v>
                </c:pt>
                <c:pt idx="191">
                  <c:v>6.9</c:v>
                </c:pt>
                <c:pt idx="192">
                  <c:v>7.04</c:v>
                </c:pt>
                <c:pt idx="193">
                  <c:v>7.13</c:v>
                </c:pt>
                <c:pt idx="194">
                  <c:v>7.18</c:v>
                </c:pt>
                <c:pt idx="195">
                  <c:v>7.1</c:v>
                </c:pt>
                <c:pt idx="196">
                  <c:v>7.02</c:v>
                </c:pt>
                <c:pt idx="197">
                  <c:v>7.02</c:v>
                </c:pt>
                <c:pt idx="198">
                  <c:v>7.07</c:v>
                </c:pt>
                <c:pt idx="199">
                  <c:v>7.16</c:v>
                </c:pt>
                <c:pt idx="200">
                  <c:v>7.26</c:v>
                </c:pt>
                <c:pt idx="201">
                  <c:v>7.2</c:v>
                </c:pt>
                <c:pt idx="202">
                  <c:v>7.22</c:v>
                </c:pt>
                <c:pt idx="203">
                  <c:v>7.25</c:v>
                </c:pt>
                <c:pt idx="204">
                  <c:v>7.22</c:v>
                </c:pt>
                <c:pt idx="205">
                  <c:v>7.18</c:v>
                </c:pt>
                <c:pt idx="206">
                  <c:v>7.16</c:v>
                </c:pt>
                <c:pt idx="207" formatCode="General">
                  <c:v>7.13</c:v>
                </c:pt>
                <c:pt idx="208" formatCode="General">
                  <c:v>7.15</c:v>
                </c:pt>
                <c:pt idx="209" formatCode="General">
                  <c:v>7.23</c:v>
                </c:pt>
                <c:pt idx="210" formatCode="General">
                  <c:v>7.29</c:v>
                </c:pt>
                <c:pt idx="211" formatCode="General">
                  <c:v>7.26</c:v>
                </c:pt>
                <c:pt idx="212" formatCode="General">
                  <c:v>7.26</c:v>
                </c:pt>
                <c:pt idx="213" formatCode="General">
                  <c:v>7.26</c:v>
                </c:pt>
                <c:pt idx="214" formatCode="General">
                  <c:v>7.28</c:v>
                </c:pt>
                <c:pt idx="215" formatCode="General">
                  <c:v>7.28</c:v>
                </c:pt>
                <c:pt idx="216" formatCode="General">
                  <c:v>7.38</c:v>
                </c:pt>
                <c:pt idx="217" formatCode="General">
                  <c:v>7.36</c:v>
                </c:pt>
                <c:pt idx="218" formatCode="General">
                  <c:v>7.36</c:v>
                </c:pt>
                <c:pt idx="219" formatCode="General">
                  <c:v>7.4</c:v>
                </c:pt>
                <c:pt idx="220" formatCode="General">
                  <c:v>7.35</c:v>
                </c:pt>
                <c:pt idx="221" formatCode="General">
                  <c:v>7.32</c:v>
                </c:pt>
                <c:pt idx="222" formatCode="General">
                  <c:v>7.29</c:v>
                </c:pt>
                <c:pt idx="223" formatCode="General">
                  <c:v>7.19</c:v>
                </c:pt>
                <c:pt idx="224" formatCode="General">
                  <c:v>7.18</c:v>
                </c:pt>
                <c:pt idx="225" formatCode="General">
                  <c:v>7.17</c:v>
                </c:pt>
                <c:pt idx="226" formatCode="General">
                  <c:v>7.14</c:v>
                </c:pt>
                <c:pt idx="227" formatCode="General">
                  <c:v>7.16</c:v>
                </c:pt>
                <c:pt idx="228" formatCode="General">
                  <c:v>7.19</c:v>
                </c:pt>
                <c:pt idx="229" formatCode="General">
                  <c:v>7.13</c:v>
                </c:pt>
                <c:pt idx="230" formatCode="General">
                  <c:v>7.26</c:v>
                </c:pt>
                <c:pt idx="231" formatCode="General">
                  <c:v>7.23</c:v>
                </c:pt>
                <c:pt idx="232" formatCode="General">
                  <c:v>7.24</c:v>
                </c:pt>
                <c:pt idx="233" formatCode="General">
                  <c:v>7.27</c:v>
                </c:pt>
                <c:pt idx="234" formatCode="General">
                  <c:v>7.26</c:v>
                </c:pt>
                <c:pt idx="235" formatCode="General">
                  <c:v>7.24</c:v>
                </c:pt>
                <c:pt idx="236" formatCode="General">
                  <c:v>7.22</c:v>
                </c:pt>
                <c:pt idx="237" formatCode="General">
                  <c:v>7.2</c:v>
                </c:pt>
                <c:pt idx="238" formatCode="General">
                  <c:v>7.12</c:v>
                </c:pt>
                <c:pt idx="239" formatCode="General">
                  <c:v>7.18</c:v>
                </c:pt>
                <c:pt idx="240" formatCode="General">
                  <c:v>7.15</c:v>
                </c:pt>
                <c:pt idx="241" formatCode="General">
                  <c:v>7.13</c:v>
                </c:pt>
                <c:pt idx="242" formatCode="General">
                  <c:v>7.12</c:v>
                </c:pt>
                <c:pt idx="243" formatCode="General">
                  <c:v>7.04</c:v>
                </c:pt>
                <c:pt idx="244" formatCode="General">
                  <c:v>7.05</c:v>
                </c:pt>
                <c:pt idx="245" formatCode="General">
                  <c:v>7</c:v>
                </c:pt>
                <c:pt idx="246" formatCode="General">
                  <c:v>7.06</c:v>
                </c:pt>
                <c:pt idx="247" formatCode="General">
                  <c:v>7.06</c:v>
                </c:pt>
                <c:pt idx="248" formatCode="General">
                  <c:v>7.04</c:v>
                </c:pt>
                <c:pt idx="249" formatCode="General">
                  <c:v>7.13</c:v>
                </c:pt>
                <c:pt idx="250" formatCode="General">
                  <c:v>7.27</c:v>
                </c:pt>
                <c:pt idx="251" formatCode="General">
                  <c:v>7.35</c:v>
                </c:pt>
                <c:pt idx="252" formatCode="General">
                  <c:v>7.12</c:v>
                </c:pt>
                <c:pt idx="253" formatCode="General">
                  <c:v>7.17</c:v>
                </c:pt>
                <c:pt idx="254" formatCode="General">
                  <c:v>7.17</c:v>
                </c:pt>
                <c:pt idx="255" formatCode="General">
                  <c:v>7.28</c:v>
                </c:pt>
                <c:pt idx="256" formatCode="General">
                  <c:v>7.35</c:v>
                </c:pt>
                <c:pt idx="257" formatCode="General">
                  <c:v>7.16</c:v>
                </c:pt>
                <c:pt idx="258" formatCode="General">
                  <c:v>7.13</c:v>
                </c:pt>
                <c:pt idx="259" formatCode="General">
                  <c:v>7.29</c:v>
                </c:pt>
                <c:pt idx="260" formatCode="General">
                  <c:v>7.24</c:v>
                </c:pt>
                <c:pt idx="261" formatCode="General">
                  <c:v>7.26</c:v>
                </c:pt>
                <c:pt idx="262" formatCode="General">
                  <c:v>7.31</c:v>
                </c:pt>
                <c:pt idx="263" formatCode="General">
                  <c:v>7.26</c:v>
                </c:pt>
                <c:pt idx="264" formatCode="General">
                  <c:v>7.36</c:v>
                </c:pt>
                <c:pt idx="265" formatCode="General">
                  <c:v>7.37</c:v>
                </c:pt>
                <c:pt idx="266" formatCode="General">
                  <c:v>7.27</c:v>
                </c:pt>
                <c:pt idx="267" formatCode="General">
                  <c:v>7.28</c:v>
                </c:pt>
                <c:pt idx="268" formatCode="General">
                  <c:v>7.21</c:v>
                </c:pt>
                <c:pt idx="269" formatCode="General">
                  <c:v>7.28</c:v>
                </c:pt>
                <c:pt idx="270" formatCode="General">
                  <c:v>7.18</c:v>
                </c:pt>
                <c:pt idx="271" formatCode="General">
                  <c:v>7.22</c:v>
                </c:pt>
                <c:pt idx="272" formatCode="General">
                  <c:v>7.05</c:v>
                </c:pt>
                <c:pt idx="273" formatCode="General">
                  <c:v>7.14</c:v>
                </c:pt>
                <c:pt idx="274" formatCode="General">
                  <c:v>7.1</c:v>
                </c:pt>
                <c:pt idx="275" formatCode="General">
                  <c:v>7.08</c:v>
                </c:pt>
                <c:pt idx="276" formatCode="General">
                  <c:v>7.02</c:v>
                </c:pt>
                <c:pt idx="277" formatCode="General">
                  <c:v>7.09</c:v>
                </c:pt>
                <c:pt idx="278" formatCode="General">
                  <c:v>7.06</c:v>
                </c:pt>
                <c:pt idx="279" formatCode="General">
                  <c:v>7.03</c:v>
                </c:pt>
                <c:pt idx="280" formatCode="General">
                  <c:v>7.06</c:v>
                </c:pt>
                <c:pt idx="281" formatCode="General">
                  <c:v>7.07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4C8B-4555-8E0D-FA101417E637}"/>
            </c:ext>
          </c:extLst>
        </c:ser>
        <c:ser>
          <c:idx val="11"/>
          <c:order val="7"/>
          <c:tx>
            <c:strRef>
              <c:f>'Histórico Abertura NTN-B'!$A$14</c:f>
              <c:strCache>
                <c:ptCount val="1"/>
                <c:pt idx="0">
                  <c:v>2055</c:v>
                </c:pt>
              </c:strCache>
            </c:strRef>
          </c:tx>
          <c:spPr>
            <a:ln w="28575" cap="rnd">
              <a:solidFill>
                <a:srgbClr val="125E22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NTN-B'!$B$14:$JW$14</c:f>
              <c:numCache>
                <c:formatCode>0.00</c:formatCode>
                <c:ptCount val="282"/>
                <c:pt idx="0">
                  <c:v>7.41</c:v>
                </c:pt>
                <c:pt idx="1">
                  <c:v>7.42</c:v>
                </c:pt>
                <c:pt idx="2">
                  <c:v>7.36</c:v>
                </c:pt>
                <c:pt idx="3">
                  <c:v>7.36</c:v>
                </c:pt>
                <c:pt idx="4">
                  <c:v>7.44</c:v>
                </c:pt>
                <c:pt idx="5">
                  <c:v>7.44</c:v>
                </c:pt>
                <c:pt idx="6">
                  <c:v>7.3900000000000006</c:v>
                </c:pt>
                <c:pt idx="7">
                  <c:v>7.4</c:v>
                </c:pt>
                <c:pt idx="8">
                  <c:v>7.4300000000000006</c:v>
                </c:pt>
                <c:pt idx="9">
                  <c:v>7.39</c:v>
                </c:pt>
                <c:pt idx="10">
                  <c:v>7.37</c:v>
                </c:pt>
                <c:pt idx="11">
                  <c:v>7.39</c:v>
                </c:pt>
                <c:pt idx="12">
                  <c:v>7.35</c:v>
                </c:pt>
                <c:pt idx="13">
                  <c:v>7.39</c:v>
                </c:pt>
                <c:pt idx="14">
                  <c:v>7.39</c:v>
                </c:pt>
                <c:pt idx="15">
                  <c:v>7.39</c:v>
                </c:pt>
                <c:pt idx="16">
                  <c:v>7.41</c:v>
                </c:pt>
                <c:pt idx="17">
                  <c:v>7.4</c:v>
                </c:pt>
                <c:pt idx="18">
                  <c:v>7.36</c:v>
                </c:pt>
                <c:pt idx="19">
                  <c:v>7.38</c:v>
                </c:pt>
                <c:pt idx="20">
                  <c:v>7.3</c:v>
                </c:pt>
                <c:pt idx="21">
                  <c:v>7.27</c:v>
                </c:pt>
                <c:pt idx="22">
                  <c:v>7.31</c:v>
                </c:pt>
                <c:pt idx="23">
                  <c:v>7.3</c:v>
                </c:pt>
                <c:pt idx="24">
                  <c:v>7.4</c:v>
                </c:pt>
                <c:pt idx="25">
                  <c:v>7.39</c:v>
                </c:pt>
                <c:pt idx="26">
                  <c:v>7.38</c:v>
                </c:pt>
                <c:pt idx="27">
                  <c:v>7.23</c:v>
                </c:pt>
                <c:pt idx="28">
                  <c:v>7.32</c:v>
                </c:pt>
                <c:pt idx="29">
                  <c:v>7.33</c:v>
                </c:pt>
                <c:pt idx="30">
                  <c:v>7.37</c:v>
                </c:pt>
                <c:pt idx="31">
                  <c:v>7.44</c:v>
                </c:pt>
                <c:pt idx="32">
                  <c:v>7.42</c:v>
                </c:pt>
                <c:pt idx="33">
                  <c:v>7.42</c:v>
                </c:pt>
                <c:pt idx="34">
                  <c:v>7.33</c:v>
                </c:pt>
                <c:pt idx="35">
                  <c:v>7.33</c:v>
                </c:pt>
                <c:pt idx="36">
                  <c:v>7.3</c:v>
                </c:pt>
                <c:pt idx="37">
                  <c:v>7.28</c:v>
                </c:pt>
                <c:pt idx="38">
                  <c:v>7.29</c:v>
                </c:pt>
                <c:pt idx="39">
                  <c:v>7.28</c:v>
                </c:pt>
                <c:pt idx="40">
                  <c:v>7.3</c:v>
                </c:pt>
                <c:pt idx="41">
                  <c:v>7.23</c:v>
                </c:pt>
                <c:pt idx="42">
                  <c:v>7.1</c:v>
                </c:pt>
                <c:pt idx="43">
                  <c:v>7.09</c:v>
                </c:pt>
                <c:pt idx="44">
                  <c:v>7.06</c:v>
                </c:pt>
                <c:pt idx="45">
                  <c:v>7.04</c:v>
                </c:pt>
                <c:pt idx="46">
                  <c:v>7.07</c:v>
                </c:pt>
                <c:pt idx="47">
                  <c:v>7.07</c:v>
                </c:pt>
                <c:pt idx="48">
                  <c:v>7.1</c:v>
                </c:pt>
                <c:pt idx="49">
                  <c:v>7.07</c:v>
                </c:pt>
                <c:pt idx="50">
                  <c:v>7.03</c:v>
                </c:pt>
                <c:pt idx="51">
                  <c:v>7.09</c:v>
                </c:pt>
                <c:pt idx="52">
                  <c:v>7.08</c:v>
                </c:pt>
                <c:pt idx="53">
                  <c:v>7.07</c:v>
                </c:pt>
                <c:pt idx="54">
                  <c:v>7.04</c:v>
                </c:pt>
                <c:pt idx="55">
                  <c:v>7</c:v>
                </c:pt>
                <c:pt idx="56">
                  <c:v>7.03</c:v>
                </c:pt>
                <c:pt idx="57">
                  <c:v>7.05</c:v>
                </c:pt>
                <c:pt idx="58">
                  <c:v>7.06</c:v>
                </c:pt>
                <c:pt idx="59">
                  <c:v>7.08</c:v>
                </c:pt>
                <c:pt idx="60">
                  <c:v>7.12</c:v>
                </c:pt>
                <c:pt idx="61">
                  <c:v>7.1</c:v>
                </c:pt>
                <c:pt idx="62">
                  <c:v>7.08</c:v>
                </c:pt>
                <c:pt idx="63">
                  <c:v>7.12</c:v>
                </c:pt>
                <c:pt idx="64">
                  <c:v>7.11</c:v>
                </c:pt>
                <c:pt idx="65">
                  <c:v>7.12</c:v>
                </c:pt>
                <c:pt idx="66">
                  <c:v>7.16</c:v>
                </c:pt>
                <c:pt idx="67">
                  <c:v>7.14</c:v>
                </c:pt>
                <c:pt idx="68">
                  <c:v>7.17</c:v>
                </c:pt>
                <c:pt idx="69">
                  <c:v>7.1</c:v>
                </c:pt>
                <c:pt idx="70">
                  <c:v>7.09</c:v>
                </c:pt>
                <c:pt idx="71">
                  <c:v>7.06</c:v>
                </c:pt>
                <c:pt idx="72">
                  <c:v>6.95</c:v>
                </c:pt>
                <c:pt idx="73">
                  <c:v>6.96</c:v>
                </c:pt>
                <c:pt idx="74">
                  <c:v>7</c:v>
                </c:pt>
                <c:pt idx="75">
                  <c:v>7.07</c:v>
                </c:pt>
                <c:pt idx="76">
                  <c:v>7.08</c:v>
                </c:pt>
                <c:pt idx="77">
                  <c:v>7.02</c:v>
                </c:pt>
                <c:pt idx="78">
                  <c:v>6.99</c:v>
                </c:pt>
                <c:pt idx="79">
                  <c:v>6.91</c:v>
                </c:pt>
                <c:pt idx="80">
                  <c:v>6.91</c:v>
                </c:pt>
                <c:pt idx="81">
                  <c:v>6.95</c:v>
                </c:pt>
                <c:pt idx="82">
                  <c:v>6.94</c:v>
                </c:pt>
                <c:pt idx="83">
                  <c:v>6.94</c:v>
                </c:pt>
                <c:pt idx="84">
                  <c:v>6.97</c:v>
                </c:pt>
                <c:pt idx="85">
                  <c:v>7.03</c:v>
                </c:pt>
                <c:pt idx="86">
                  <c:v>7.08</c:v>
                </c:pt>
                <c:pt idx="87">
                  <c:v>7.08</c:v>
                </c:pt>
                <c:pt idx="88">
                  <c:v>7.02</c:v>
                </c:pt>
                <c:pt idx="89">
                  <c:v>7.05</c:v>
                </c:pt>
                <c:pt idx="90">
                  <c:v>7.12</c:v>
                </c:pt>
                <c:pt idx="91">
                  <c:v>7.17</c:v>
                </c:pt>
                <c:pt idx="92">
                  <c:v>7.15</c:v>
                </c:pt>
                <c:pt idx="93">
                  <c:v>7.18</c:v>
                </c:pt>
                <c:pt idx="94">
                  <c:v>7.17</c:v>
                </c:pt>
                <c:pt idx="95">
                  <c:v>7.17</c:v>
                </c:pt>
                <c:pt idx="96">
                  <c:v>7.16</c:v>
                </c:pt>
                <c:pt idx="97">
                  <c:v>7.17</c:v>
                </c:pt>
                <c:pt idx="98">
                  <c:v>7.19</c:v>
                </c:pt>
                <c:pt idx="99">
                  <c:v>7.17</c:v>
                </c:pt>
                <c:pt idx="100">
                  <c:v>7.15</c:v>
                </c:pt>
                <c:pt idx="101">
                  <c:v>7.14</c:v>
                </c:pt>
                <c:pt idx="102">
                  <c:v>7.09</c:v>
                </c:pt>
                <c:pt idx="103">
                  <c:v>7.09</c:v>
                </c:pt>
                <c:pt idx="104">
                  <c:v>7.13</c:v>
                </c:pt>
                <c:pt idx="105">
                  <c:v>7.16</c:v>
                </c:pt>
                <c:pt idx="106">
                  <c:v>7.16</c:v>
                </c:pt>
                <c:pt idx="107">
                  <c:v>7.07</c:v>
                </c:pt>
                <c:pt idx="108">
                  <c:v>7.08</c:v>
                </c:pt>
                <c:pt idx="109">
                  <c:v>7.07</c:v>
                </c:pt>
                <c:pt idx="110">
                  <c:v>7.09</c:v>
                </c:pt>
                <c:pt idx="111">
                  <c:v>7.08</c:v>
                </c:pt>
                <c:pt idx="112">
                  <c:v>7.07</c:v>
                </c:pt>
                <c:pt idx="113">
                  <c:v>7.08</c:v>
                </c:pt>
                <c:pt idx="114">
                  <c:v>7.15</c:v>
                </c:pt>
                <c:pt idx="115">
                  <c:v>7.23</c:v>
                </c:pt>
                <c:pt idx="116">
                  <c:v>7.25</c:v>
                </c:pt>
                <c:pt idx="117">
                  <c:v>7.26</c:v>
                </c:pt>
                <c:pt idx="118">
                  <c:v>7.2</c:v>
                </c:pt>
                <c:pt idx="119">
                  <c:v>7.18</c:v>
                </c:pt>
                <c:pt idx="120">
                  <c:v>7.16</c:v>
                </c:pt>
                <c:pt idx="121">
                  <c:v>7.12</c:v>
                </c:pt>
                <c:pt idx="122">
                  <c:v>7.15</c:v>
                </c:pt>
                <c:pt idx="123">
                  <c:v>7.27</c:v>
                </c:pt>
                <c:pt idx="124">
                  <c:v>7.27</c:v>
                </c:pt>
                <c:pt idx="125">
                  <c:v>7.29</c:v>
                </c:pt>
                <c:pt idx="126">
                  <c:v>7.33</c:v>
                </c:pt>
                <c:pt idx="127">
                  <c:v>7.23</c:v>
                </c:pt>
                <c:pt idx="128">
                  <c:v>7.28</c:v>
                </c:pt>
                <c:pt idx="129">
                  <c:v>7.26</c:v>
                </c:pt>
                <c:pt idx="130">
                  <c:v>7.25</c:v>
                </c:pt>
                <c:pt idx="131">
                  <c:v>7.19</c:v>
                </c:pt>
                <c:pt idx="132">
                  <c:v>7.21</c:v>
                </c:pt>
                <c:pt idx="133">
                  <c:v>7.16</c:v>
                </c:pt>
                <c:pt idx="134">
                  <c:v>7.15</c:v>
                </c:pt>
                <c:pt idx="135">
                  <c:v>7.1</c:v>
                </c:pt>
                <c:pt idx="136">
                  <c:v>7.12</c:v>
                </c:pt>
                <c:pt idx="137">
                  <c:v>7.14</c:v>
                </c:pt>
                <c:pt idx="138">
                  <c:v>7.19</c:v>
                </c:pt>
                <c:pt idx="139">
                  <c:v>7.18</c:v>
                </c:pt>
                <c:pt idx="140">
                  <c:v>7.2</c:v>
                </c:pt>
                <c:pt idx="141">
                  <c:v>7.18</c:v>
                </c:pt>
                <c:pt idx="142">
                  <c:v>7.16</c:v>
                </c:pt>
                <c:pt idx="143">
                  <c:v>7.17</c:v>
                </c:pt>
                <c:pt idx="144">
                  <c:v>7.2</c:v>
                </c:pt>
                <c:pt idx="145">
                  <c:v>7.21</c:v>
                </c:pt>
                <c:pt idx="146">
                  <c:v>7.21</c:v>
                </c:pt>
                <c:pt idx="147">
                  <c:v>7.25</c:v>
                </c:pt>
                <c:pt idx="148">
                  <c:v>7.23</c:v>
                </c:pt>
                <c:pt idx="149">
                  <c:v>7.26</c:v>
                </c:pt>
                <c:pt idx="150">
                  <c:v>7.28</c:v>
                </c:pt>
                <c:pt idx="151">
                  <c:v>7.25</c:v>
                </c:pt>
                <c:pt idx="152">
                  <c:v>7.26</c:v>
                </c:pt>
                <c:pt idx="153">
                  <c:v>7.29</c:v>
                </c:pt>
                <c:pt idx="154">
                  <c:v>7.34</c:v>
                </c:pt>
                <c:pt idx="155">
                  <c:v>7.34</c:v>
                </c:pt>
                <c:pt idx="156">
                  <c:v>7.31</c:v>
                </c:pt>
                <c:pt idx="157">
                  <c:v>7.38</c:v>
                </c:pt>
                <c:pt idx="158">
                  <c:v>7.32</c:v>
                </c:pt>
                <c:pt idx="159">
                  <c:v>7.3</c:v>
                </c:pt>
                <c:pt idx="160">
                  <c:v>7.25</c:v>
                </c:pt>
                <c:pt idx="161">
                  <c:v>7.2</c:v>
                </c:pt>
                <c:pt idx="162">
                  <c:v>7.17</c:v>
                </c:pt>
                <c:pt idx="163">
                  <c:v>7.13</c:v>
                </c:pt>
                <c:pt idx="164">
                  <c:v>7.17</c:v>
                </c:pt>
                <c:pt idx="165">
                  <c:v>7.15</c:v>
                </c:pt>
                <c:pt idx="166">
                  <c:v>7.21</c:v>
                </c:pt>
                <c:pt idx="167">
                  <c:v>7.2</c:v>
                </c:pt>
                <c:pt idx="168">
                  <c:v>7.2</c:v>
                </c:pt>
                <c:pt idx="169">
                  <c:v>7.21</c:v>
                </c:pt>
                <c:pt idx="170">
                  <c:v>7.22</c:v>
                </c:pt>
                <c:pt idx="171">
                  <c:v>7.18</c:v>
                </c:pt>
                <c:pt idx="172">
                  <c:v>7.16</c:v>
                </c:pt>
                <c:pt idx="173">
                  <c:v>7.12</c:v>
                </c:pt>
                <c:pt idx="174">
                  <c:v>7.09</c:v>
                </c:pt>
                <c:pt idx="175">
                  <c:v>7.04</c:v>
                </c:pt>
                <c:pt idx="176">
                  <c:v>6.99</c:v>
                </c:pt>
                <c:pt idx="177">
                  <c:v>7.05</c:v>
                </c:pt>
                <c:pt idx="178">
                  <c:v>7.03</c:v>
                </c:pt>
                <c:pt idx="179">
                  <c:v>7.06</c:v>
                </c:pt>
                <c:pt idx="180">
                  <c:v>7.06</c:v>
                </c:pt>
                <c:pt idx="181">
                  <c:v>7.01</c:v>
                </c:pt>
                <c:pt idx="182">
                  <c:v>7.02</c:v>
                </c:pt>
                <c:pt idx="183">
                  <c:v>7.02</c:v>
                </c:pt>
                <c:pt idx="184">
                  <c:v>7</c:v>
                </c:pt>
                <c:pt idx="185">
                  <c:v>6.99</c:v>
                </c:pt>
                <c:pt idx="186">
                  <c:v>6.99</c:v>
                </c:pt>
                <c:pt idx="187">
                  <c:v>7.03</c:v>
                </c:pt>
                <c:pt idx="188">
                  <c:v>7.03</c:v>
                </c:pt>
                <c:pt idx="189">
                  <c:v>6.95</c:v>
                </c:pt>
                <c:pt idx="190">
                  <c:v>6.92</c:v>
                </c:pt>
                <c:pt idx="191">
                  <c:v>6.89</c:v>
                </c:pt>
                <c:pt idx="192">
                  <c:v>7.02</c:v>
                </c:pt>
                <c:pt idx="193">
                  <c:v>7.13</c:v>
                </c:pt>
                <c:pt idx="194">
                  <c:v>7.16</c:v>
                </c:pt>
                <c:pt idx="195">
                  <c:v>7.08</c:v>
                </c:pt>
                <c:pt idx="196">
                  <c:v>7.02</c:v>
                </c:pt>
                <c:pt idx="197">
                  <c:v>7</c:v>
                </c:pt>
                <c:pt idx="198">
                  <c:v>7.05</c:v>
                </c:pt>
                <c:pt idx="199">
                  <c:v>7.14</c:v>
                </c:pt>
                <c:pt idx="200">
                  <c:v>7.24</c:v>
                </c:pt>
                <c:pt idx="201">
                  <c:v>7.17</c:v>
                </c:pt>
                <c:pt idx="202">
                  <c:v>7.2</c:v>
                </c:pt>
                <c:pt idx="203">
                  <c:v>7.21</c:v>
                </c:pt>
                <c:pt idx="204">
                  <c:v>7.18</c:v>
                </c:pt>
                <c:pt idx="205">
                  <c:v>7.14</c:v>
                </c:pt>
                <c:pt idx="206">
                  <c:v>7.1</c:v>
                </c:pt>
                <c:pt idx="207" formatCode="General">
                  <c:v>7.09</c:v>
                </c:pt>
                <c:pt idx="208" formatCode="General">
                  <c:v>7.12</c:v>
                </c:pt>
                <c:pt idx="209" formatCode="General">
                  <c:v>7.2</c:v>
                </c:pt>
                <c:pt idx="210" formatCode="General">
                  <c:v>7.24</c:v>
                </c:pt>
                <c:pt idx="211" formatCode="General">
                  <c:v>7.21</c:v>
                </c:pt>
                <c:pt idx="212" formatCode="General">
                  <c:v>7.21</c:v>
                </c:pt>
                <c:pt idx="213" formatCode="General">
                  <c:v>7.21</c:v>
                </c:pt>
                <c:pt idx="214" formatCode="General">
                  <c:v>7.23</c:v>
                </c:pt>
                <c:pt idx="215" formatCode="General">
                  <c:v>7.23</c:v>
                </c:pt>
                <c:pt idx="216" formatCode="General">
                  <c:v>7.33</c:v>
                </c:pt>
                <c:pt idx="217" formatCode="General">
                  <c:v>7.31</c:v>
                </c:pt>
                <c:pt idx="218" formatCode="General">
                  <c:v>7.31</c:v>
                </c:pt>
                <c:pt idx="219" formatCode="General">
                  <c:v>7.35</c:v>
                </c:pt>
                <c:pt idx="220" formatCode="General">
                  <c:v>7.31</c:v>
                </c:pt>
                <c:pt idx="221" formatCode="General">
                  <c:v>7.28</c:v>
                </c:pt>
                <c:pt idx="222" formatCode="General">
                  <c:v>7.24</c:v>
                </c:pt>
                <c:pt idx="223" formatCode="General">
                  <c:v>7.15</c:v>
                </c:pt>
                <c:pt idx="224" formatCode="General">
                  <c:v>7.14</c:v>
                </c:pt>
                <c:pt idx="225" formatCode="General">
                  <c:v>7.13</c:v>
                </c:pt>
                <c:pt idx="226" formatCode="General">
                  <c:v>7.1</c:v>
                </c:pt>
                <c:pt idx="227" formatCode="General">
                  <c:v>7.12</c:v>
                </c:pt>
                <c:pt idx="228" formatCode="General">
                  <c:v>7.15</c:v>
                </c:pt>
                <c:pt idx="229" formatCode="General">
                  <c:v>7.09</c:v>
                </c:pt>
                <c:pt idx="230" formatCode="General">
                  <c:v>7.21</c:v>
                </c:pt>
                <c:pt idx="231" formatCode="General">
                  <c:v>7.18</c:v>
                </c:pt>
                <c:pt idx="232" formatCode="General">
                  <c:v>7.19</c:v>
                </c:pt>
                <c:pt idx="233" formatCode="General">
                  <c:v>7.22</c:v>
                </c:pt>
                <c:pt idx="234" formatCode="General">
                  <c:v>7.2</c:v>
                </c:pt>
                <c:pt idx="235" formatCode="General">
                  <c:v>7.18</c:v>
                </c:pt>
                <c:pt idx="236" formatCode="General">
                  <c:v>7.16</c:v>
                </c:pt>
                <c:pt idx="237" formatCode="General">
                  <c:v>7.15</c:v>
                </c:pt>
                <c:pt idx="238" formatCode="General">
                  <c:v>7.07</c:v>
                </c:pt>
                <c:pt idx="239" formatCode="General">
                  <c:v>7.13</c:v>
                </c:pt>
                <c:pt idx="240" formatCode="General">
                  <c:v>7.11</c:v>
                </c:pt>
                <c:pt idx="241" formatCode="General">
                  <c:v>7.1</c:v>
                </c:pt>
                <c:pt idx="242" formatCode="General">
                  <c:v>7.09</c:v>
                </c:pt>
                <c:pt idx="243" formatCode="General">
                  <c:v>7.01</c:v>
                </c:pt>
                <c:pt idx="244" formatCode="General">
                  <c:v>7.03</c:v>
                </c:pt>
                <c:pt idx="245" formatCode="General">
                  <c:v>6.98</c:v>
                </c:pt>
                <c:pt idx="246" formatCode="General">
                  <c:v>7.03</c:v>
                </c:pt>
                <c:pt idx="247" formatCode="General">
                  <c:v>7.04</c:v>
                </c:pt>
                <c:pt idx="248" formatCode="General">
                  <c:v>7.02</c:v>
                </c:pt>
                <c:pt idx="249" formatCode="General">
                  <c:v>7.12</c:v>
                </c:pt>
                <c:pt idx="250" formatCode="General">
                  <c:v>7.25</c:v>
                </c:pt>
                <c:pt idx="251" formatCode="General">
                  <c:v>7.32</c:v>
                </c:pt>
                <c:pt idx="252" formatCode="General">
                  <c:v>7.1</c:v>
                </c:pt>
                <c:pt idx="253" formatCode="General">
                  <c:v>7.15</c:v>
                </c:pt>
                <c:pt idx="254" formatCode="General">
                  <c:v>7.14</c:v>
                </c:pt>
                <c:pt idx="255" formatCode="General">
                  <c:v>7.24</c:v>
                </c:pt>
                <c:pt idx="256" formatCode="General">
                  <c:v>7.31</c:v>
                </c:pt>
                <c:pt idx="257" formatCode="General">
                  <c:v>7.13</c:v>
                </c:pt>
                <c:pt idx="258" formatCode="General">
                  <c:v>7.1</c:v>
                </c:pt>
                <c:pt idx="259" formatCode="General">
                  <c:v>7.28</c:v>
                </c:pt>
                <c:pt idx="260" formatCode="General">
                  <c:v>7.21</c:v>
                </c:pt>
                <c:pt idx="261" formatCode="General">
                  <c:v>7.2</c:v>
                </c:pt>
                <c:pt idx="262" formatCode="General">
                  <c:v>7.27</c:v>
                </c:pt>
                <c:pt idx="263" formatCode="General">
                  <c:v>7.23</c:v>
                </c:pt>
                <c:pt idx="264" formatCode="General">
                  <c:v>7.35</c:v>
                </c:pt>
                <c:pt idx="265" formatCode="General">
                  <c:v>7.36</c:v>
                </c:pt>
                <c:pt idx="266" formatCode="General">
                  <c:v>7.27</c:v>
                </c:pt>
                <c:pt idx="267" formatCode="General">
                  <c:v>7.28</c:v>
                </c:pt>
                <c:pt idx="268" formatCode="General">
                  <c:v>7.21</c:v>
                </c:pt>
                <c:pt idx="269" formatCode="General">
                  <c:v>7.27</c:v>
                </c:pt>
                <c:pt idx="270" formatCode="General">
                  <c:v>7.16</c:v>
                </c:pt>
                <c:pt idx="271" formatCode="General">
                  <c:v>7.2</c:v>
                </c:pt>
                <c:pt idx="272" formatCode="General">
                  <c:v>7.03</c:v>
                </c:pt>
                <c:pt idx="273" formatCode="General">
                  <c:v>7.12</c:v>
                </c:pt>
                <c:pt idx="274" formatCode="General">
                  <c:v>7.08</c:v>
                </c:pt>
                <c:pt idx="275" formatCode="General">
                  <c:v>7.05</c:v>
                </c:pt>
                <c:pt idx="276" formatCode="General">
                  <c:v>7</c:v>
                </c:pt>
                <c:pt idx="277" formatCode="General">
                  <c:v>7.07</c:v>
                </c:pt>
                <c:pt idx="278" formatCode="General">
                  <c:v>7.04</c:v>
                </c:pt>
                <c:pt idx="279" formatCode="General">
                  <c:v>7.01</c:v>
                </c:pt>
                <c:pt idx="280" formatCode="General">
                  <c:v>7.06</c:v>
                </c:pt>
                <c:pt idx="281" formatCode="General">
                  <c:v>7.06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4C8B-4555-8E0D-FA101417E637}"/>
            </c:ext>
          </c:extLst>
        </c:ser>
        <c:ser>
          <c:idx val="12"/>
          <c:order val="8"/>
          <c:tx>
            <c:strRef>
              <c:f>'Histórico Abertura NTN-B'!$A$15</c:f>
              <c:strCache>
                <c:ptCount val="1"/>
                <c:pt idx="0">
                  <c:v>2060</c:v>
                </c:pt>
              </c:strCache>
            </c:strRef>
          </c:tx>
          <c:spPr>
            <a:ln w="28575" cap="rnd">
              <a:solidFill>
                <a:srgbClr val="AA3CA7"/>
              </a:solidFill>
              <a:prstDash val="solid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NTN-B'!$B$15:$JW$15</c:f>
              <c:numCache>
                <c:formatCode>0.00</c:formatCode>
                <c:ptCount val="282"/>
                <c:pt idx="0">
                  <c:v>7.4</c:v>
                </c:pt>
                <c:pt idx="1">
                  <c:v>7.4300000000000006</c:v>
                </c:pt>
                <c:pt idx="2">
                  <c:v>7.37</c:v>
                </c:pt>
                <c:pt idx="3">
                  <c:v>7.38</c:v>
                </c:pt>
                <c:pt idx="4">
                  <c:v>7.45</c:v>
                </c:pt>
                <c:pt idx="5">
                  <c:v>7.4700000000000006</c:v>
                </c:pt>
                <c:pt idx="6">
                  <c:v>7.42</c:v>
                </c:pt>
                <c:pt idx="7">
                  <c:v>7.42</c:v>
                </c:pt>
                <c:pt idx="8">
                  <c:v>7.45</c:v>
                </c:pt>
                <c:pt idx="9">
                  <c:v>7.42</c:v>
                </c:pt>
                <c:pt idx="10">
                  <c:v>7.38</c:v>
                </c:pt>
                <c:pt idx="11">
                  <c:v>7.4</c:v>
                </c:pt>
                <c:pt idx="12">
                  <c:v>7.38</c:v>
                </c:pt>
                <c:pt idx="13">
                  <c:v>7.4</c:v>
                </c:pt>
                <c:pt idx="14">
                  <c:v>7.42</c:v>
                </c:pt>
                <c:pt idx="15">
                  <c:v>7.41</c:v>
                </c:pt>
                <c:pt idx="16">
                  <c:v>7.42</c:v>
                </c:pt>
                <c:pt idx="17">
                  <c:v>7.4</c:v>
                </c:pt>
                <c:pt idx="18">
                  <c:v>7.37</c:v>
                </c:pt>
                <c:pt idx="19">
                  <c:v>7.39</c:v>
                </c:pt>
                <c:pt idx="20">
                  <c:v>7.3</c:v>
                </c:pt>
                <c:pt idx="21">
                  <c:v>7.27</c:v>
                </c:pt>
                <c:pt idx="22">
                  <c:v>7.31</c:v>
                </c:pt>
                <c:pt idx="23">
                  <c:v>7.34</c:v>
                </c:pt>
                <c:pt idx="24">
                  <c:v>7.4</c:v>
                </c:pt>
                <c:pt idx="25">
                  <c:v>7.38</c:v>
                </c:pt>
                <c:pt idx="26">
                  <c:v>7.38</c:v>
                </c:pt>
                <c:pt idx="27">
                  <c:v>7.25</c:v>
                </c:pt>
                <c:pt idx="28">
                  <c:v>7.32</c:v>
                </c:pt>
                <c:pt idx="29">
                  <c:v>7.33</c:v>
                </c:pt>
                <c:pt idx="30">
                  <c:v>7.38</c:v>
                </c:pt>
                <c:pt idx="31">
                  <c:v>7.44</c:v>
                </c:pt>
                <c:pt idx="32">
                  <c:v>7.43</c:v>
                </c:pt>
                <c:pt idx="33">
                  <c:v>7.41</c:v>
                </c:pt>
                <c:pt idx="34">
                  <c:v>7.33</c:v>
                </c:pt>
                <c:pt idx="35">
                  <c:v>7.35</c:v>
                </c:pt>
                <c:pt idx="36">
                  <c:v>7.32</c:v>
                </c:pt>
                <c:pt idx="37">
                  <c:v>7.31</c:v>
                </c:pt>
                <c:pt idx="38">
                  <c:v>7.31</c:v>
                </c:pt>
                <c:pt idx="39">
                  <c:v>7.32</c:v>
                </c:pt>
                <c:pt idx="40">
                  <c:v>7.33</c:v>
                </c:pt>
                <c:pt idx="41">
                  <c:v>7.27</c:v>
                </c:pt>
                <c:pt idx="42">
                  <c:v>7.15</c:v>
                </c:pt>
                <c:pt idx="43">
                  <c:v>7.11</c:v>
                </c:pt>
                <c:pt idx="44">
                  <c:v>7.08</c:v>
                </c:pt>
                <c:pt idx="45">
                  <c:v>7.06</c:v>
                </c:pt>
                <c:pt idx="46">
                  <c:v>7.11</c:v>
                </c:pt>
                <c:pt idx="47">
                  <c:v>7.09</c:v>
                </c:pt>
                <c:pt idx="48">
                  <c:v>7.13</c:v>
                </c:pt>
                <c:pt idx="49">
                  <c:v>7.1</c:v>
                </c:pt>
                <c:pt idx="50">
                  <c:v>7.05</c:v>
                </c:pt>
                <c:pt idx="51">
                  <c:v>7.13</c:v>
                </c:pt>
                <c:pt idx="52">
                  <c:v>7.1</c:v>
                </c:pt>
                <c:pt idx="53">
                  <c:v>7.09</c:v>
                </c:pt>
                <c:pt idx="54">
                  <c:v>7.07</c:v>
                </c:pt>
                <c:pt idx="55">
                  <c:v>7.01</c:v>
                </c:pt>
                <c:pt idx="56">
                  <c:v>7.04</c:v>
                </c:pt>
                <c:pt idx="57">
                  <c:v>7.08</c:v>
                </c:pt>
                <c:pt idx="58">
                  <c:v>7.07</c:v>
                </c:pt>
                <c:pt idx="59">
                  <c:v>7.1</c:v>
                </c:pt>
                <c:pt idx="60">
                  <c:v>7.14</c:v>
                </c:pt>
                <c:pt idx="61">
                  <c:v>7.14</c:v>
                </c:pt>
                <c:pt idx="62">
                  <c:v>7.11</c:v>
                </c:pt>
                <c:pt idx="63">
                  <c:v>7.14</c:v>
                </c:pt>
                <c:pt idx="64">
                  <c:v>7.16</c:v>
                </c:pt>
                <c:pt idx="65">
                  <c:v>7.15</c:v>
                </c:pt>
                <c:pt idx="66">
                  <c:v>7.19</c:v>
                </c:pt>
                <c:pt idx="67">
                  <c:v>7.16</c:v>
                </c:pt>
                <c:pt idx="68">
                  <c:v>7.19</c:v>
                </c:pt>
                <c:pt idx="69">
                  <c:v>7.13</c:v>
                </c:pt>
                <c:pt idx="70">
                  <c:v>7.12</c:v>
                </c:pt>
                <c:pt idx="71">
                  <c:v>7.1</c:v>
                </c:pt>
                <c:pt idx="72">
                  <c:v>6.97</c:v>
                </c:pt>
                <c:pt idx="73">
                  <c:v>6.97</c:v>
                </c:pt>
                <c:pt idx="74">
                  <c:v>7.01</c:v>
                </c:pt>
                <c:pt idx="75">
                  <c:v>7.09</c:v>
                </c:pt>
                <c:pt idx="76">
                  <c:v>7.1</c:v>
                </c:pt>
                <c:pt idx="77">
                  <c:v>7.04</c:v>
                </c:pt>
                <c:pt idx="78">
                  <c:v>7.01</c:v>
                </c:pt>
                <c:pt idx="79">
                  <c:v>6.95</c:v>
                </c:pt>
                <c:pt idx="80">
                  <c:v>6.96</c:v>
                </c:pt>
                <c:pt idx="81">
                  <c:v>6.98</c:v>
                </c:pt>
                <c:pt idx="82">
                  <c:v>6.97</c:v>
                </c:pt>
                <c:pt idx="83">
                  <c:v>6.97</c:v>
                </c:pt>
                <c:pt idx="84">
                  <c:v>7</c:v>
                </c:pt>
                <c:pt idx="85">
                  <c:v>7.06</c:v>
                </c:pt>
                <c:pt idx="86">
                  <c:v>7.13</c:v>
                </c:pt>
                <c:pt idx="87">
                  <c:v>7.1</c:v>
                </c:pt>
                <c:pt idx="88">
                  <c:v>7.04</c:v>
                </c:pt>
                <c:pt idx="89">
                  <c:v>7.09</c:v>
                </c:pt>
                <c:pt idx="90">
                  <c:v>7.14</c:v>
                </c:pt>
                <c:pt idx="91">
                  <c:v>7.18</c:v>
                </c:pt>
                <c:pt idx="92">
                  <c:v>7.17</c:v>
                </c:pt>
                <c:pt idx="93">
                  <c:v>7.19</c:v>
                </c:pt>
                <c:pt idx="94">
                  <c:v>7.17</c:v>
                </c:pt>
                <c:pt idx="95">
                  <c:v>7.19</c:v>
                </c:pt>
                <c:pt idx="96">
                  <c:v>7.19</c:v>
                </c:pt>
                <c:pt idx="97">
                  <c:v>7.18</c:v>
                </c:pt>
                <c:pt idx="98">
                  <c:v>7.21</c:v>
                </c:pt>
                <c:pt idx="99">
                  <c:v>7.2</c:v>
                </c:pt>
                <c:pt idx="100">
                  <c:v>7.17</c:v>
                </c:pt>
                <c:pt idx="101">
                  <c:v>7.17</c:v>
                </c:pt>
                <c:pt idx="102">
                  <c:v>7.12</c:v>
                </c:pt>
                <c:pt idx="103">
                  <c:v>7.13</c:v>
                </c:pt>
                <c:pt idx="104">
                  <c:v>7.16</c:v>
                </c:pt>
                <c:pt idx="105">
                  <c:v>7.19</c:v>
                </c:pt>
                <c:pt idx="106">
                  <c:v>7.19</c:v>
                </c:pt>
                <c:pt idx="107">
                  <c:v>7.1</c:v>
                </c:pt>
                <c:pt idx="108">
                  <c:v>7.12</c:v>
                </c:pt>
                <c:pt idx="109">
                  <c:v>7.13</c:v>
                </c:pt>
                <c:pt idx="110">
                  <c:v>7.13</c:v>
                </c:pt>
                <c:pt idx="111">
                  <c:v>7.14</c:v>
                </c:pt>
                <c:pt idx="112">
                  <c:v>7.11</c:v>
                </c:pt>
                <c:pt idx="113">
                  <c:v>7.12</c:v>
                </c:pt>
                <c:pt idx="114">
                  <c:v>7.18</c:v>
                </c:pt>
                <c:pt idx="115">
                  <c:v>7.25</c:v>
                </c:pt>
                <c:pt idx="116">
                  <c:v>7.29</c:v>
                </c:pt>
                <c:pt idx="117">
                  <c:v>7.3</c:v>
                </c:pt>
                <c:pt idx="118">
                  <c:v>7.23</c:v>
                </c:pt>
                <c:pt idx="119">
                  <c:v>7.22</c:v>
                </c:pt>
                <c:pt idx="120">
                  <c:v>7.2</c:v>
                </c:pt>
                <c:pt idx="121">
                  <c:v>7.16</c:v>
                </c:pt>
                <c:pt idx="122">
                  <c:v>7.18</c:v>
                </c:pt>
                <c:pt idx="123">
                  <c:v>7.31</c:v>
                </c:pt>
                <c:pt idx="124">
                  <c:v>7.28</c:v>
                </c:pt>
                <c:pt idx="125">
                  <c:v>7.34</c:v>
                </c:pt>
                <c:pt idx="126">
                  <c:v>7.34</c:v>
                </c:pt>
                <c:pt idx="127">
                  <c:v>7.28</c:v>
                </c:pt>
                <c:pt idx="128">
                  <c:v>7.3</c:v>
                </c:pt>
                <c:pt idx="129">
                  <c:v>7.29</c:v>
                </c:pt>
                <c:pt idx="130">
                  <c:v>7.27</c:v>
                </c:pt>
                <c:pt idx="131">
                  <c:v>7.22</c:v>
                </c:pt>
                <c:pt idx="132">
                  <c:v>7.22</c:v>
                </c:pt>
                <c:pt idx="133">
                  <c:v>7.19</c:v>
                </c:pt>
                <c:pt idx="134">
                  <c:v>7.18</c:v>
                </c:pt>
                <c:pt idx="135">
                  <c:v>7.13</c:v>
                </c:pt>
                <c:pt idx="136">
                  <c:v>7.15</c:v>
                </c:pt>
                <c:pt idx="137">
                  <c:v>7.16</c:v>
                </c:pt>
                <c:pt idx="138">
                  <c:v>7.22</c:v>
                </c:pt>
                <c:pt idx="139">
                  <c:v>7.22</c:v>
                </c:pt>
                <c:pt idx="140">
                  <c:v>7.23</c:v>
                </c:pt>
                <c:pt idx="141">
                  <c:v>7.2</c:v>
                </c:pt>
                <c:pt idx="142">
                  <c:v>7.19</c:v>
                </c:pt>
                <c:pt idx="143">
                  <c:v>7.19</c:v>
                </c:pt>
                <c:pt idx="144">
                  <c:v>7.22</c:v>
                </c:pt>
                <c:pt idx="145">
                  <c:v>7.22</c:v>
                </c:pt>
                <c:pt idx="146">
                  <c:v>7.22</c:v>
                </c:pt>
                <c:pt idx="147">
                  <c:v>7.26</c:v>
                </c:pt>
                <c:pt idx="148">
                  <c:v>7.26</c:v>
                </c:pt>
                <c:pt idx="149">
                  <c:v>7.28</c:v>
                </c:pt>
                <c:pt idx="150">
                  <c:v>7.29</c:v>
                </c:pt>
                <c:pt idx="151">
                  <c:v>7.27</c:v>
                </c:pt>
                <c:pt idx="152">
                  <c:v>7.28</c:v>
                </c:pt>
                <c:pt idx="153">
                  <c:v>7.32</c:v>
                </c:pt>
                <c:pt idx="154">
                  <c:v>7.37</c:v>
                </c:pt>
                <c:pt idx="155">
                  <c:v>7.36</c:v>
                </c:pt>
                <c:pt idx="156">
                  <c:v>7.32</c:v>
                </c:pt>
                <c:pt idx="157">
                  <c:v>7.39</c:v>
                </c:pt>
                <c:pt idx="158">
                  <c:v>7.33</c:v>
                </c:pt>
                <c:pt idx="159">
                  <c:v>7.32</c:v>
                </c:pt>
                <c:pt idx="160">
                  <c:v>7.27</c:v>
                </c:pt>
                <c:pt idx="161">
                  <c:v>7.19</c:v>
                </c:pt>
                <c:pt idx="162">
                  <c:v>7.18</c:v>
                </c:pt>
                <c:pt idx="163">
                  <c:v>7.15</c:v>
                </c:pt>
                <c:pt idx="164">
                  <c:v>7.17</c:v>
                </c:pt>
                <c:pt idx="165">
                  <c:v>7.15</c:v>
                </c:pt>
                <c:pt idx="166">
                  <c:v>7.22</c:v>
                </c:pt>
                <c:pt idx="167">
                  <c:v>7.21</c:v>
                </c:pt>
                <c:pt idx="168">
                  <c:v>7.21</c:v>
                </c:pt>
                <c:pt idx="169">
                  <c:v>7.23</c:v>
                </c:pt>
                <c:pt idx="170">
                  <c:v>7.23</c:v>
                </c:pt>
                <c:pt idx="171">
                  <c:v>7.19</c:v>
                </c:pt>
                <c:pt idx="172">
                  <c:v>7.17</c:v>
                </c:pt>
                <c:pt idx="173">
                  <c:v>7.15</c:v>
                </c:pt>
                <c:pt idx="174">
                  <c:v>7.08</c:v>
                </c:pt>
                <c:pt idx="175">
                  <c:v>7.04</c:v>
                </c:pt>
                <c:pt idx="176">
                  <c:v>7</c:v>
                </c:pt>
                <c:pt idx="177">
                  <c:v>7.05</c:v>
                </c:pt>
                <c:pt idx="178">
                  <c:v>7.03</c:v>
                </c:pt>
                <c:pt idx="179">
                  <c:v>7.07</c:v>
                </c:pt>
                <c:pt idx="180">
                  <c:v>7.06</c:v>
                </c:pt>
                <c:pt idx="181">
                  <c:v>7.01</c:v>
                </c:pt>
                <c:pt idx="182">
                  <c:v>7.02</c:v>
                </c:pt>
                <c:pt idx="183">
                  <c:v>7.02</c:v>
                </c:pt>
                <c:pt idx="184">
                  <c:v>6.99</c:v>
                </c:pt>
                <c:pt idx="185">
                  <c:v>6.97</c:v>
                </c:pt>
                <c:pt idx="186">
                  <c:v>6.96</c:v>
                </c:pt>
                <c:pt idx="187">
                  <c:v>7</c:v>
                </c:pt>
                <c:pt idx="188">
                  <c:v>7.01</c:v>
                </c:pt>
                <c:pt idx="189">
                  <c:v>6.93</c:v>
                </c:pt>
                <c:pt idx="190">
                  <c:v>6.9</c:v>
                </c:pt>
                <c:pt idx="191">
                  <c:v>6.86</c:v>
                </c:pt>
                <c:pt idx="192">
                  <c:v>7.02</c:v>
                </c:pt>
                <c:pt idx="193">
                  <c:v>7.12</c:v>
                </c:pt>
                <c:pt idx="194">
                  <c:v>7.14</c:v>
                </c:pt>
                <c:pt idx="195">
                  <c:v>7.05</c:v>
                </c:pt>
                <c:pt idx="196">
                  <c:v>6.99</c:v>
                </c:pt>
                <c:pt idx="197">
                  <c:v>7</c:v>
                </c:pt>
                <c:pt idx="198">
                  <c:v>7.04</c:v>
                </c:pt>
                <c:pt idx="199">
                  <c:v>7.12</c:v>
                </c:pt>
                <c:pt idx="200">
                  <c:v>7.23</c:v>
                </c:pt>
                <c:pt idx="201">
                  <c:v>7.17</c:v>
                </c:pt>
                <c:pt idx="202">
                  <c:v>7.21</c:v>
                </c:pt>
                <c:pt idx="203">
                  <c:v>7.24</c:v>
                </c:pt>
                <c:pt idx="204">
                  <c:v>7.2</c:v>
                </c:pt>
                <c:pt idx="205">
                  <c:v>7.17</c:v>
                </c:pt>
                <c:pt idx="206">
                  <c:v>7.16</c:v>
                </c:pt>
                <c:pt idx="207" formatCode="General">
                  <c:v>7.13</c:v>
                </c:pt>
                <c:pt idx="208" formatCode="General">
                  <c:v>7.17</c:v>
                </c:pt>
                <c:pt idx="209" formatCode="General">
                  <c:v>7.23</c:v>
                </c:pt>
                <c:pt idx="210" formatCode="General">
                  <c:v>7.27</c:v>
                </c:pt>
                <c:pt idx="211" formatCode="General">
                  <c:v>7.24</c:v>
                </c:pt>
                <c:pt idx="212" formatCode="General">
                  <c:v>7.25</c:v>
                </c:pt>
                <c:pt idx="213" formatCode="General">
                  <c:v>7.25</c:v>
                </c:pt>
                <c:pt idx="214" formatCode="General">
                  <c:v>7.27</c:v>
                </c:pt>
                <c:pt idx="215" formatCode="General">
                  <c:v>7.27</c:v>
                </c:pt>
                <c:pt idx="216" formatCode="General">
                  <c:v>7.37</c:v>
                </c:pt>
                <c:pt idx="217" formatCode="General">
                  <c:v>7.34</c:v>
                </c:pt>
                <c:pt idx="218" formatCode="General">
                  <c:v>7.34</c:v>
                </c:pt>
                <c:pt idx="219" formatCode="General">
                  <c:v>7.38</c:v>
                </c:pt>
                <c:pt idx="220" formatCode="General">
                  <c:v>7.33</c:v>
                </c:pt>
                <c:pt idx="221" formatCode="General">
                  <c:v>7.31</c:v>
                </c:pt>
                <c:pt idx="222" formatCode="General">
                  <c:v>7.28</c:v>
                </c:pt>
                <c:pt idx="223" formatCode="General">
                  <c:v>7.19</c:v>
                </c:pt>
                <c:pt idx="224" formatCode="General">
                  <c:v>7.17</c:v>
                </c:pt>
                <c:pt idx="225" formatCode="General">
                  <c:v>7.16</c:v>
                </c:pt>
                <c:pt idx="226" formatCode="General">
                  <c:v>7.13</c:v>
                </c:pt>
                <c:pt idx="227" formatCode="General">
                  <c:v>7.14</c:v>
                </c:pt>
                <c:pt idx="228" formatCode="General">
                  <c:v>7.16</c:v>
                </c:pt>
                <c:pt idx="229" formatCode="General">
                  <c:v>7.1</c:v>
                </c:pt>
                <c:pt idx="230" formatCode="General">
                  <c:v>7.23</c:v>
                </c:pt>
                <c:pt idx="231" formatCode="General">
                  <c:v>7.19</c:v>
                </c:pt>
                <c:pt idx="232" formatCode="General">
                  <c:v>7.21</c:v>
                </c:pt>
                <c:pt idx="233" formatCode="General">
                  <c:v>7.24</c:v>
                </c:pt>
                <c:pt idx="234" formatCode="General">
                  <c:v>7.22</c:v>
                </c:pt>
                <c:pt idx="235" formatCode="General">
                  <c:v>7.2</c:v>
                </c:pt>
                <c:pt idx="236" formatCode="General">
                  <c:v>7.2</c:v>
                </c:pt>
                <c:pt idx="237" formatCode="General">
                  <c:v>7.19</c:v>
                </c:pt>
                <c:pt idx="238" formatCode="General">
                  <c:v>7.11</c:v>
                </c:pt>
                <c:pt idx="239" formatCode="General">
                  <c:v>7.17</c:v>
                </c:pt>
                <c:pt idx="240" formatCode="General">
                  <c:v>7.15</c:v>
                </c:pt>
                <c:pt idx="241" formatCode="General">
                  <c:v>7.14</c:v>
                </c:pt>
                <c:pt idx="242" formatCode="General">
                  <c:v>7.13</c:v>
                </c:pt>
                <c:pt idx="243" formatCode="General">
                  <c:v>7.04</c:v>
                </c:pt>
                <c:pt idx="244" formatCode="General">
                  <c:v>7.06</c:v>
                </c:pt>
                <c:pt idx="245" formatCode="General">
                  <c:v>7</c:v>
                </c:pt>
                <c:pt idx="246" formatCode="General">
                  <c:v>7.05</c:v>
                </c:pt>
                <c:pt idx="247" formatCode="General">
                  <c:v>7.06</c:v>
                </c:pt>
                <c:pt idx="248" formatCode="General">
                  <c:v>7.03</c:v>
                </c:pt>
                <c:pt idx="249" formatCode="General">
                  <c:v>7.13</c:v>
                </c:pt>
                <c:pt idx="250" formatCode="General">
                  <c:v>7.26</c:v>
                </c:pt>
                <c:pt idx="251" formatCode="General">
                  <c:v>7.33</c:v>
                </c:pt>
                <c:pt idx="252" formatCode="General">
                  <c:v>7.1</c:v>
                </c:pt>
                <c:pt idx="253" formatCode="General">
                  <c:v>7.14</c:v>
                </c:pt>
                <c:pt idx="254" formatCode="General">
                  <c:v>7.15</c:v>
                </c:pt>
                <c:pt idx="255" formatCode="General">
                  <c:v>7.25</c:v>
                </c:pt>
                <c:pt idx="256" formatCode="General">
                  <c:v>7.32</c:v>
                </c:pt>
                <c:pt idx="257" formatCode="General">
                  <c:v>7.13</c:v>
                </c:pt>
                <c:pt idx="258" formatCode="General">
                  <c:v>7.11</c:v>
                </c:pt>
                <c:pt idx="259" formatCode="General">
                  <c:v>7.29</c:v>
                </c:pt>
                <c:pt idx="260" formatCode="General">
                  <c:v>7.23</c:v>
                </c:pt>
                <c:pt idx="261" formatCode="General">
                  <c:v>7.24</c:v>
                </c:pt>
                <c:pt idx="262" formatCode="General">
                  <c:v>7.31</c:v>
                </c:pt>
                <c:pt idx="263" formatCode="General">
                  <c:v>7.25</c:v>
                </c:pt>
                <c:pt idx="264" formatCode="General">
                  <c:v>7.36</c:v>
                </c:pt>
                <c:pt idx="265" formatCode="General">
                  <c:v>7.36</c:v>
                </c:pt>
                <c:pt idx="266" formatCode="General">
                  <c:v>7.27</c:v>
                </c:pt>
                <c:pt idx="267" formatCode="General">
                  <c:v>7.27</c:v>
                </c:pt>
                <c:pt idx="268" formatCode="General">
                  <c:v>7.19</c:v>
                </c:pt>
                <c:pt idx="269" formatCode="General">
                  <c:v>7.26</c:v>
                </c:pt>
                <c:pt idx="270" formatCode="General">
                  <c:v>7.15</c:v>
                </c:pt>
                <c:pt idx="271" formatCode="General">
                  <c:v>7.19</c:v>
                </c:pt>
                <c:pt idx="272" formatCode="General">
                  <c:v>7.02</c:v>
                </c:pt>
                <c:pt idx="273" formatCode="General">
                  <c:v>7.11</c:v>
                </c:pt>
                <c:pt idx="274" formatCode="General">
                  <c:v>7.06</c:v>
                </c:pt>
                <c:pt idx="275" formatCode="General">
                  <c:v>7.03</c:v>
                </c:pt>
                <c:pt idx="276" formatCode="General">
                  <c:v>6.98</c:v>
                </c:pt>
                <c:pt idx="277" formatCode="General">
                  <c:v>7.06</c:v>
                </c:pt>
                <c:pt idx="278" formatCode="General">
                  <c:v>7.03</c:v>
                </c:pt>
                <c:pt idx="279" formatCode="General">
                  <c:v>7</c:v>
                </c:pt>
                <c:pt idx="280" formatCode="General">
                  <c:v>7.05</c:v>
                </c:pt>
                <c:pt idx="281" formatCode="General">
                  <c:v>7.05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4C8B-4555-8E0D-FA101417E637}"/>
            </c:ext>
          </c:extLst>
        </c:ser>
        <c:ser>
          <c:idx val="13"/>
          <c:order val="9"/>
          <c:tx>
            <c:strRef>
              <c:f>'Histórico Abertura NTN-B'!$A$16</c:f>
              <c:strCache>
                <c:ptCount val="1"/>
                <c:pt idx="0">
                  <c:v> Média Móvel </c:v>
                </c:pt>
              </c:strCache>
            </c:strRef>
          </c:tx>
          <c:spPr>
            <a:ln w="28575" cap="rnd">
              <a:solidFill>
                <a:srgbClr val="00B050"/>
              </a:solidFill>
              <a:prstDash val="sysDash"/>
              <a:round/>
            </a:ln>
          </c:spPr>
          <c:marker>
            <c:symbol val="none"/>
          </c:marker>
          <c:cat>
            <c:numRef>
              <c:f>'Histórico Abertura NTN-B'!$B$1:$JW$1</c:f>
              <c:numCache>
                <c:formatCode>m/d/yyyy</c:formatCode>
                <c:ptCount val="282"/>
                <c:pt idx="0">
                  <c:v>45722</c:v>
                </c:pt>
                <c:pt idx="1">
                  <c:v>45723</c:v>
                </c:pt>
                <c:pt idx="2">
                  <c:v>45726</c:v>
                </c:pt>
                <c:pt idx="3">
                  <c:v>45727</c:v>
                </c:pt>
                <c:pt idx="4">
                  <c:v>45728</c:v>
                </c:pt>
                <c:pt idx="5">
                  <c:v>45729</c:v>
                </c:pt>
                <c:pt idx="6">
                  <c:v>45730</c:v>
                </c:pt>
                <c:pt idx="7">
                  <c:v>45733</c:v>
                </c:pt>
                <c:pt idx="8">
                  <c:v>45734</c:v>
                </c:pt>
                <c:pt idx="9">
                  <c:v>45735</c:v>
                </c:pt>
                <c:pt idx="10">
                  <c:v>45736</c:v>
                </c:pt>
                <c:pt idx="11">
                  <c:v>45737</c:v>
                </c:pt>
                <c:pt idx="12">
                  <c:v>45740</c:v>
                </c:pt>
                <c:pt idx="13">
                  <c:v>45741</c:v>
                </c:pt>
                <c:pt idx="14">
                  <c:v>45742</c:v>
                </c:pt>
                <c:pt idx="15">
                  <c:v>45743</c:v>
                </c:pt>
                <c:pt idx="16">
                  <c:v>45744</c:v>
                </c:pt>
                <c:pt idx="17">
                  <c:v>45747</c:v>
                </c:pt>
                <c:pt idx="18">
                  <c:v>45748</c:v>
                </c:pt>
                <c:pt idx="19">
                  <c:v>45749</c:v>
                </c:pt>
                <c:pt idx="20">
                  <c:v>45750</c:v>
                </c:pt>
                <c:pt idx="21">
                  <c:v>45751</c:v>
                </c:pt>
                <c:pt idx="22">
                  <c:v>45754</c:v>
                </c:pt>
                <c:pt idx="23">
                  <c:v>45755</c:v>
                </c:pt>
                <c:pt idx="24">
                  <c:v>45756</c:v>
                </c:pt>
                <c:pt idx="25">
                  <c:v>45757</c:v>
                </c:pt>
                <c:pt idx="26">
                  <c:v>45758</c:v>
                </c:pt>
                <c:pt idx="27">
                  <c:v>45761</c:v>
                </c:pt>
                <c:pt idx="28">
                  <c:v>45762</c:v>
                </c:pt>
                <c:pt idx="29">
                  <c:v>45763</c:v>
                </c:pt>
                <c:pt idx="30">
                  <c:v>45764</c:v>
                </c:pt>
                <c:pt idx="31">
                  <c:v>45769</c:v>
                </c:pt>
                <c:pt idx="32">
                  <c:v>45770</c:v>
                </c:pt>
                <c:pt idx="33">
                  <c:v>45771</c:v>
                </c:pt>
                <c:pt idx="34">
                  <c:v>45772</c:v>
                </c:pt>
                <c:pt idx="35">
                  <c:v>45775</c:v>
                </c:pt>
                <c:pt idx="36">
                  <c:v>45776</c:v>
                </c:pt>
                <c:pt idx="37">
                  <c:v>45777</c:v>
                </c:pt>
                <c:pt idx="38">
                  <c:v>45779</c:v>
                </c:pt>
                <c:pt idx="39">
                  <c:v>45782</c:v>
                </c:pt>
                <c:pt idx="40">
                  <c:v>45783</c:v>
                </c:pt>
                <c:pt idx="41">
                  <c:v>45784</c:v>
                </c:pt>
                <c:pt idx="42">
                  <c:v>45785</c:v>
                </c:pt>
                <c:pt idx="43">
                  <c:v>45786</c:v>
                </c:pt>
                <c:pt idx="44">
                  <c:v>45789</c:v>
                </c:pt>
                <c:pt idx="45">
                  <c:v>45790</c:v>
                </c:pt>
                <c:pt idx="46">
                  <c:v>45791</c:v>
                </c:pt>
                <c:pt idx="47">
                  <c:v>45792</c:v>
                </c:pt>
                <c:pt idx="48">
                  <c:v>45793</c:v>
                </c:pt>
                <c:pt idx="49">
                  <c:v>45796</c:v>
                </c:pt>
                <c:pt idx="50">
                  <c:v>45797</c:v>
                </c:pt>
                <c:pt idx="51">
                  <c:v>45798</c:v>
                </c:pt>
                <c:pt idx="52">
                  <c:v>45799</c:v>
                </c:pt>
                <c:pt idx="53">
                  <c:v>45800</c:v>
                </c:pt>
                <c:pt idx="54">
                  <c:v>45803</c:v>
                </c:pt>
                <c:pt idx="55">
                  <c:v>45804</c:v>
                </c:pt>
                <c:pt idx="56">
                  <c:v>45805</c:v>
                </c:pt>
                <c:pt idx="57">
                  <c:v>45806</c:v>
                </c:pt>
                <c:pt idx="58">
                  <c:v>45807</c:v>
                </c:pt>
                <c:pt idx="59">
                  <c:v>45810</c:v>
                </c:pt>
                <c:pt idx="60">
                  <c:v>45811</c:v>
                </c:pt>
                <c:pt idx="61">
                  <c:v>45812</c:v>
                </c:pt>
                <c:pt idx="62">
                  <c:v>45813</c:v>
                </c:pt>
                <c:pt idx="63">
                  <c:v>45814</c:v>
                </c:pt>
                <c:pt idx="64">
                  <c:v>45817</c:v>
                </c:pt>
                <c:pt idx="65">
                  <c:v>45818</c:v>
                </c:pt>
                <c:pt idx="66">
                  <c:v>45819</c:v>
                </c:pt>
                <c:pt idx="67">
                  <c:v>45820</c:v>
                </c:pt>
                <c:pt idx="68">
                  <c:v>45821</c:v>
                </c:pt>
                <c:pt idx="69">
                  <c:v>45824</c:v>
                </c:pt>
                <c:pt idx="70">
                  <c:v>45825</c:v>
                </c:pt>
                <c:pt idx="71">
                  <c:v>45826</c:v>
                </c:pt>
                <c:pt idx="72">
                  <c:v>45828</c:v>
                </c:pt>
                <c:pt idx="73">
                  <c:v>45831</c:v>
                </c:pt>
                <c:pt idx="74">
                  <c:v>45832</c:v>
                </c:pt>
                <c:pt idx="75">
                  <c:v>45833</c:v>
                </c:pt>
                <c:pt idx="76">
                  <c:v>45834</c:v>
                </c:pt>
                <c:pt idx="77">
                  <c:v>45835</c:v>
                </c:pt>
                <c:pt idx="78">
                  <c:v>45838</c:v>
                </c:pt>
                <c:pt idx="79">
                  <c:v>45839</c:v>
                </c:pt>
                <c:pt idx="80">
                  <c:v>45840</c:v>
                </c:pt>
                <c:pt idx="81">
                  <c:v>45841</c:v>
                </c:pt>
                <c:pt idx="82">
                  <c:v>45842</c:v>
                </c:pt>
                <c:pt idx="83">
                  <c:v>45845</c:v>
                </c:pt>
                <c:pt idx="84">
                  <c:v>45846</c:v>
                </c:pt>
                <c:pt idx="85">
                  <c:v>45847</c:v>
                </c:pt>
                <c:pt idx="86">
                  <c:v>45848</c:v>
                </c:pt>
                <c:pt idx="87">
                  <c:v>45849</c:v>
                </c:pt>
                <c:pt idx="88">
                  <c:v>45852</c:v>
                </c:pt>
                <c:pt idx="89">
                  <c:v>45853</c:v>
                </c:pt>
                <c:pt idx="90">
                  <c:v>45854</c:v>
                </c:pt>
                <c:pt idx="91">
                  <c:v>45855</c:v>
                </c:pt>
                <c:pt idx="92">
                  <c:v>45856</c:v>
                </c:pt>
                <c:pt idx="93">
                  <c:v>45859</c:v>
                </c:pt>
                <c:pt idx="94">
                  <c:v>45860</c:v>
                </c:pt>
                <c:pt idx="95">
                  <c:v>45861</c:v>
                </c:pt>
                <c:pt idx="96">
                  <c:v>45862</c:v>
                </c:pt>
                <c:pt idx="97">
                  <c:v>45863</c:v>
                </c:pt>
                <c:pt idx="98">
                  <c:v>45866</c:v>
                </c:pt>
                <c:pt idx="99">
                  <c:v>45867</c:v>
                </c:pt>
                <c:pt idx="100">
                  <c:v>45868</c:v>
                </c:pt>
                <c:pt idx="101">
                  <c:v>45869</c:v>
                </c:pt>
                <c:pt idx="102">
                  <c:v>45870</c:v>
                </c:pt>
                <c:pt idx="103">
                  <c:v>45873</c:v>
                </c:pt>
                <c:pt idx="104">
                  <c:v>45874</c:v>
                </c:pt>
                <c:pt idx="105">
                  <c:v>45875</c:v>
                </c:pt>
                <c:pt idx="106">
                  <c:v>45876</c:v>
                </c:pt>
                <c:pt idx="107">
                  <c:v>45877</c:v>
                </c:pt>
                <c:pt idx="108">
                  <c:v>45880</c:v>
                </c:pt>
                <c:pt idx="109">
                  <c:v>45881</c:v>
                </c:pt>
                <c:pt idx="110">
                  <c:v>45882</c:v>
                </c:pt>
                <c:pt idx="111">
                  <c:v>45883</c:v>
                </c:pt>
                <c:pt idx="112">
                  <c:v>45884</c:v>
                </c:pt>
                <c:pt idx="113">
                  <c:v>45887</c:v>
                </c:pt>
                <c:pt idx="114">
                  <c:v>45888</c:v>
                </c:pt>
                <c:pt idx="115">
                  <c:v>45889</c:v>
                </c:pt>
                <c:pt idx="116">
                  <c:v>45890</c:v>
                </c:pt>
                <c:pt idx="117">
                  <c:v>45891</c:v>
                </c:pt>
                <c:pt idx="118">
                  <c:v>45894</c:v>
                </c:pt>
                <c:pt idx="119">
                  <c:v>45895</c:v>
                </c:pt>
                <c:pt idx="120">
                  <c:v>45896</c:v>
                </c:pt>
                <c:pt idx="121">
                  <c:v>45897</c:v>
                </c:pt>
                <c:pt idx="122">
                  <c:v>45898</c:v>
                </c:pt>
                <c:pt idx="123">
                  <c:v>45901</c:v>
                </c:pt>
                <c:pt idx="124">
                  <c:v>45902</c:v>
                </c:pt>
                <c:pt idx="125">
                  <c:v>45903</c:v>
                </c:pt>
                <c:pt idx="126">
                  <c:v>45904</c:v>
                </c:pt>
                <c:pt idx="127">
                  <c:v>45905</c:v>
                </c:pt>
                <c:pt idx="128">
                  <c:v>45908</c:v>
                </c:pt>
                <c:pt idx="129">
                  <c:v>45909</c:v>
                </c:pt>
                <c:pt idx="130">
                  <c:v>45910</c:v>
                </c:pt>
                <c:pt idx="131">
                  <c:v>45911</c:v>
                </c:pt>
                <c:pt idx="132">
                  <c:v>45912</c:v>
                </c:pt>
                <c:pt idx="133">
                  <c:v>45915</c:v>
                </c:pt>
                <c:pt idx="134">
                  <c:v>45916</c:v>
                </c:pt>
                <c:pt idx="135">
                  <c:v>45917</c:v>
                </c:pt>
                <c:pt idx="136">
                  <c:v>45918</c:v>
                </c:pt>
                <c:pt idx="137">
                  <c:v>45919</c:v>
                </c:pt>
                <c:pt idx="138">
                  <c:v>45922</c:v>
                </c:pt>
                <c:pt idx="139">
                  <c:v>45923</c:v>
                </c:pt>
                <c:pt idx="140">
                  <c:v>45924</c:v>
                </c:pt>
                <c:pt idx="141">
                  <c:v>45925</c:v>
                </c:pt>
                <c:pt idx="142">
                  <c:v>45926</c:v>
                </c:pt>
                <c:pt idx="143">
                  <c:v>45929</c:v>
                </c:pt>
                <c:pt idx="144">
                  <c:v>45930</c:v>
                </c:pt>
                <c:pt idx="145">
                  <c:v>45931</c:v>
                </c:pt>
                <c:pt idx="146">
                  <c:v>45932</c:v>
                </c:pt>
                <c:pt idx="147">
                  <c:v>45933</c:v>
                </c:pt>
                <c:pt idx="148">
                  <c:v>45936</c:v>
                </c:pt>
                <c:pt idx="149">
                  <c:v>45937</c:v>
                </c:pt>
                <c:pt idx="150">
                  <c:v>45938</c:v>
                </c:pt>
                <c:pt idx="151">
                  <c:v>45939</c:v>
                </c:pt>
                <c:pt idx="152">
                  <c:v>45940</c:v>
                </c:pt>
                <c:pt idx="153">
                  <c:v>45943</c:v>
                </c:pt>
                <c:pt idx="154">
                  <c:v>45944</c:v>
                </c:pt>
                <c:pt idx="155">
                  <c:v>45945</c:v>
                </c:pt>
                <c:pt idx="156">
                  <c:v>45946</c:v>
                </c:pt>
                <c:pt idx="157">
                  <c:v>45947</c:v>
                </c:pt>
                <c:pt idx="158">
                  <c:v>45950</c:v>
                </c:pt>
                <c:pt idx="159">
                  <c:v>45951</c:v>
                </c:pt>
                <c:pt idx="160">
                  <c:v>45952</c:v>
                </c:pt>
                <c:pt idx="161">
                  <c:v>45953</c:v>
                </c:pt>
                <c:pt idx="162">
                  <c:v>45954</c:v>
                </c:pt>
                <c:pt idx="163">
                  <c:v>45957</c:v>
                </c:pt>
                <c:pt idx="164">
                  <c:v>45958</c:v>
                </c:pt>
                <c:pt idx="165">
                  <c:v>45959</c:v>
                </c:pt>
                <c:pt idx="166">
                  <c:v>45960</c:v>
                </c:pt>
                <c:pt idx="167">
                  <c:v>45961</c:v>
                </c:pt>
                <c:pt idx="168">
                  <c:v>45964</c:v>
                </c:pt>
                <c:pt idx="169">
                  <c:v>45965</c:v>
                </c:pt>
                <c:pt idx="170">
                  <c:v>45966</c:v>
                </c:pt>
                <c:pt idx="171">
                  <c:v>45967</c:v>
                </c:pt>
                <c:pt idx="172">
                  <c:v>45968</c:v>
                </c:pt>
                <c:pt idx="173">
                  <c:v>45971</c:v>
                </c:pt>
                <c:pt idx="174">
                  <c:v>45972</c:v>
                </c:pt>
                <c:pt idx="175">
                  <c:v>45973</c:v>
                </c:pt>
                <c:pt idx="176">
                  <c:v>45974</c:v>
                </c:pt>
                <c:pt idx="177">
                  <c:v>45975</c:v>
                </c:pt>
                <c:pt idx="178">
                  <c:v>45978</c:v>
                </c:pt>
                <c:pt idx="179">
                  <c:v>45979</c:v>
                </c:pt>
                <c:pt idx="180">
                  <c:v>45980</c:v>
                </c:pt>
                <c:pt idx="181">
                  <c:v>45982</c:v>
                </c:pt>
                <c:pt idx="182">
                  <c:v>45985</c:v>
                </c:pt>
                <c:pt idx="183">
                  <c:v>45986</c:v>
                </c:pt>
                <c:pt idx="184">
                  <c:v>45987</c:v>
                </c:pt>
                <c:pt idx="185">
                  <c:v>45988</c:v>
                </c:pt>
                <c:pt idx="186">
                  <c:v>45989</c:v>
                </c:pt>
                <c:pt idx="187">
                  <c:v>45992</c:v>
                </c:pt>
                <c:pt idx="188">
                  <c:v>45993</c:v>
                </c:pt>
                <c:pt idx="189">
                  <c:v>45994</c:v>
                </c:pt>
                <c:pt idx="190">
                  <c:v>45995</c:v>
                </c:pt>
                <c:pt idx="191">
                  <c:v>45996</c:v>
                </c:pt>
                <c:pt idx="192">
                  <c:v>45999</c:v>
                </c:pt>
                <c:pt idx="193">
                  <c:v>46000</c:v>
                </c:pt>
                <c:pt idx="194">
                  <c:v>46001</c:v>
                </c:pt>
                <c:pt idx="195">
                  <c:v>46002</c:v>
                </c:pt>
                <c:pt idx="196">
                  <c:v>46003</c:v>
                </c:pt>
                <c:pt idx="197">
                  <c:v>46006</c:v>
                </c:pt>
                <c:pt idx="198">
                  <c:v>46007</c:v>
                </c:pt>
                <c:pt idx="199">
                  <c:v>46008</c:v>
                </c:pt>
                <c:pt idx="200">
                  <c:v>46009</c:v>
                </c:pt>
                <c:pt idx="201">
                  <c:v>46010</c:v>
                </c:pt>
                <c:pt idx="202">
                  <c:v>46013</c:v>
                </c:pt>
                <c:pt idx="203">
                  <c:v>46014</c:v>
                </c:pt>
                <c:pt idx="204">
                  <c:v>46017</c:v>
                </c:pt>
                <c:pt idx="205">
                  <c:v>46020</c:v>
                </c:pt>
                <c:pt idx="206">
                  <c:v>46021</c:v>
                </c:pt>
                <c:pt idx="207">
                  <c:v>46024</c:v>
                </c:pt>
                <c:pt idx="208">
                  <c:v>46027</c:v>
                </c:pt>
                <c:pt idx="209">
                  <c:v>46028</c:v>
                </c:pt>
                <c:pt idx="210">
                  <c:v>46029</c:v>
                </c:pt>
                <c:pt idx="211">
                  <c:v>46030</c:v>
                </c:pt>
                <c:pt idx="212">
                  <c:v>46031</c:v>
                </c:pt>
                <c:pt idx="213">
                  <c:v>46034</c:v>
                </c:pt>
                <c:pt idx="214">
                  <c:v>46035</c:v>
                </c:pt>
                <c:pt idx="215">
                  <c:v>46036</c:v>
                </c:pt>
                <c:pt idx="216">
                  <c:v>46037</c:v>
                </c:pt>
                <c:pt idx="217">
                  <c:v>46038</c:v>
                </c:pt>
                <c:pt idx="218">
                  <c:v>46041</c:v>
                </c:pt>
                <c:pt idx="219">
                  <c:v>46042</c:v>
                </c:pt>
                <c:pt idx="220">
                  <c:v>46043</c:v>
                </c:pt>
                <c:pt idx="221">
                  <c:v>46044</c:v>
                </c:pt>
                <c:pt idx="222">
                  <c:v>46045</c:v>
                </c:pt>
                <c:pt idx="223">
                  <c:v>46048</c:v>
                </c:pt>
                <c:pt idx="224">
                  <c:v>46049</c:v>
                </c:pt>
                <c:pt idx="225">
                  <c:v>46050</c:v>
                </c:pt>
                <c:pt idx="226">
                  <c:v>46051</c:v>
                </c:pt>
                <c:pt idx="227">
                  <c:v>46052</c:v>
                </c:pt>
                <c:pt idx="228">
                  <c:v>46055</c:v>
                </c:pt>
                <c:pt idx="229">
                  <c:v>46056</c:v>
                </c:pt>
                <c:pt idx="230">
                  <c:v>46057</c:v>
                </c:pt>
                <c:pt idx="231">
                  <c:v>46058</c:v>
                </c:pt>
                <c:pt idx="232">
                  <c:v>46059</c:v>
                </c:pt>
                <c:pt idx="233">
                  <c:v>46062</c:v>
                </c:pt>
                <c:pt idx="234">
                  <c:v>46063</c:v>
                </c:pt>
                <c:pt idx="235">
                  <c:v>46064</c:v>
                </c:pt>
                <c:pt idx="236">
                  <c:v>46065</c:v>
                </c:pt>
                <c:pt idx="237">
                  <c:v>46066</c:v>
                </c:pt>
                <c:pt idx="238">
                  <c:v>46071</c:v>
                </c:pt>
                <c:pt idx="239">
                  <c:v>46072</c:v>
                </c:pt>
                <c:pt idx="240">
                  <c:v>46073</c:v>
                </c:pt>
                <c:pt idx="241">
                  <c:v>46076</c:v>
                </c:pt>
                <c:pt idx="242">
                  <c:v>46077</c:v>
                </c:pt>
                <c:pt idx="243">
                  <c:v>46078</c:v>
                </c:pt>
                <c:pt idx="244">
                  <c:v>46079</c:v>
                </c:pt>
                <c:pt idx="245">
                  <c:v>46080</c:v>
                </c:pt>
                <c:pt idx="246">
                  <c:v>46083</c:v>
                </c:pt>
                <c:pt idx="247">
                  <c:v>46084</c:v>
                </c:pt>
                <c:pt idx="248">
                  <c:v>46085</c:v>
                </c:pt>
                <c:pt idx="249">
                  <c:v>46086</c:v>
                </c:pt>
                <c:pt idx="250">
                  <c:v>46087</c:v>
                </c:pt>
                <c:pt idx="251">
                  <c:v>46090</c:v>
                </c:pt>
                <c:pt idx="252">
                  <c:v>46091</c:v>
                </c:pt>
                <c:pt idx="253">
                  <c:v>46092</c:v>
                </c:pt>
                <c:pt idx="254">
                  <c:v>46093</c:v>
                </c:pt>
                <c:pt idx="255">
                  <c:v>46094</c:v>
                </c:pt>
                <c:pt idx="256">
                  <c:v>46097</c:v>
                </c:pt>
                <c:pt idx="257">
                  <c:v>46098</c:v>
                </c:pt>
                <c:pt idx="258">
                  <c:v>46099</c:v>
                </c:pt>
                <c:pt idx="259">
                  <c:v>46100</c:v>
                </c:pt>
                <c:pt idx="260">
                  <c:v>46101</c:v>
                </c:pt>
                <c:pt idx="261">
                  <c:v>46104</c:v>
                </c:pt>
                <c:pt idx="262">
                  <c:v>46105</c:v>
                </c:pt>
                <c:pt idx="263">
                  <c:v>46106</c:v>
                </c:pt>
                <c:pt idx="264">
                  <c:v>46107</c:v>
                </c:pt>
                <c:pt idx="265">
                  <c:v>46108</c:v>
                </c:pt>
                <c:pt idx="266">
                  <c:v>46111</c:v>
                </c:pt>
                <c:pt idx="267">
                  <c:v>46112</c:v>
                </c:pt>
                <c:pt idx="268">
                  <c:v>46113</c:v>
                </c:pt>
                <c:pt idx="269">
                  <c:v>46114</c:v>
                </c:pt>
                <c:pt idx="270">
                  <c:v>46118</c:v>
                </c:pt>
                <c:pt idx="271">
                  <c:v>46119</c:v>
                </c:pt>
                <c:pt idx="272">
                  <c:v>46120</c:v>
                </c:pt>
                <c:pt idx="273">
                  <c:v>46121</c:v>
                </c:pt>
                <c:pt idx="274">
                  <c:v>46122</c:v>
                </c:pt>
                <c:pt idx="275">
                  <c:v>46125</c:v>
                </c:pt>
                <c:pt idx="276">
                  <c:v>46126</c:v>
                </c:pt>
                <c:pt idx="277">
                  <c:v>46127</c:v>
                </c:pt>
                <c:pt idx="278">
                  <c:v>46128</c:v>
                </c:pt>
                <c:pt idx="279">
                  <c:v>46129</c:v>
                </c:pt>
                <c:pt idx="280">
                  <c:v>46132</c:v>
                </c:pt>
                <c:pt idx="281">
                  <c:v>46134</c:v>
                </c:pt>
              </c:numCache>
            </c:numRef>
          </c:cat>
          <c:val>
            <c:numRef>
              <c:f>'Histórico Abertura NTN-B'!$B$16:$JW$16</c:f>
              <c:numCache>
                <c:formatCode>#,##0.00</c:formatCode>
                <c:ptCount val="282"/>
                <c:pt idx="0">
                  <c:v>7.6569230769230776</c:v>
                </c:pt>
                <c:pt idx="1">
                  <c:v>7.6769230769230781</c:v>
                </c:pt>
                <c:pt idx="2">
                  <c:v>7.6184615384615402</c:v>
                </c:pt>
                <c:pt idx="3">
                  <c:v>7.6630769230769227</c:v>
                </c:pt>
                <c:pt idx="4">
                  <c:v>7.695384615384615</c:v>
                </c:pt>
                <c:pt idx="5">
                  <c:v>7.6692307692307686</c:v>
                </c:pt>
                <c:pt idx="6">
                  <c:v>7.634615384615385</c:v>
                </c:pt>
                <c:pt idx="7">
                  <c:v>7.6738461538461555</c:v>
                </c:pt>
                <c:pt idx="8">
                  <c:v>7.714615384615386</c:v>
                </c:pt>
                <c:pt idx="9">
                  <c:v>7.6576923076923071</c:v>
                </c:pt>
                <c:pt idx="10">
                  <c:v>7.6823076923076927</c:v>
                </c:pt>
                <c:pt idx="11">
                  <c:v>7.7676923076923083</c:v>
                </c:pt>
                <c:pt idx="12">
                  <c:v>7.7499999999999991</c:v>
                </c:pt>
                <c:pt idx="13">
                  <c:v>7.7815384615384611</c:v>
                </c:pt>
                <c:pt idx="14">
                  <c:v>7.8061538461538467</c:v>
                </c:pt>
                <c:pt idx="15">
                  <c:v>7.8161538461538465</c:v>
                </c:pt>
                <c:pt idx="16">
                  <c:v>7.8553846153846143</c:v>
                </c:pt>
                <c:pt idx="17">
                  <c:v>7.8269230769230784</c:v>
                </c:pt>
                <c:pt idx="18">
                  <c:v>7.8015384615384615</c:v>
                </c:pt>
                <c:pt idx="19">
                  <c:v>7.8230769230769219</c:v>
                </c:pt>
                <c:pt idx="20">
                  <c:v>7.8015384615384606</c:v>
                </c:pt>
                <c:pt idx="21">
                  <c:v>7.6700000000000008</c:v>
                </c:pt>
                <c:pt idx="22">
                  <c:v>7.7269230769230797</c:v>
                </c:pt>
                <c:pt idx="23">
                  <c:v>7.7369230769230768</c:v>
                </c:pt>
                <c:pt idx="24">
                  <c:v>7.8653846153846176</c:v>
                </c:pt>
                <c:pt idx="25">
                  <c:v>7.8430769230769233</c:v>
                </c:pt>
                <c:pt idx="26">
                  <c:v>7.8892307692307693</c:v>
                </c:pt>
                <c:pt idx="27">
                  <c:v>7.7569230769230781</c:v>
                </c:pt>
                <c:pt idx="28">
                  <c:v>7.7838461538461541</c:v>
                </c:pt>
                <c:pt idx="29">
                  <c:v>7.7676923076923066</c:v>
                </c:pt>
                <c:pt idx="30">
                  <c:v>7.7738461538461543</c:v>
                </c:pt>
                <c:pt idx="31">
                  <c:v>7.7776923076923072</c:v>
                </c:pt>
                <c:pt idx="32">
                  <c:v>7.7984615384615381</c:v>
                </c:pt>
                <c:pt idx="33">
                  <c:v>7.743846153846154</c:v>
                </c:pt>
                <c:pt idx="34">
                  <c:v>7.6430769230769222</c:v>
                </c:pt>
                <c:pt idx="35">
                  <c:v>7.6484615384615378</c:v>
                </c:pt>
                <c:pt idx="36">
                  <c:v>7.5953846153846136</c:v>
                </c:pt>
                <c:pt idx="37">
                  <c:v>7.5861538461538469</c:v>
                </c:pt>
                <c:pt idx="38">
                  <c:v>7.5923076923076938</c:v>
                </c:pt>
                <c:pt idx="39">
                  <c:v>7.6038461538461535</c:v>
                </c:pt>
                <c:pt idx="40">
                  <c:v>7.6661538461538452</c:v>
                </c:pt>
                <c:pt idx="41">
                  <c:v>7.6269230769230765</c:v>
                </c:pt>
                <c:pt idx="42">
                  <c:v>7.5269230769230777</c:v>
                </c:pt>
                <c:pt idx="43">
                  <c:v>7.4753846153846144</c:v>
                </c:pt>
                <c:pt idx="44">
                  <c:v>7.4938461538461549</c:v>
                </c:pt>
                <c:pt idx="45">
                  <c:v>7.45846153846154</c:v>
                </c:pt>
                <c:pt idx="46">
                  <c:v>7.4792307692307691</c:v>
                </c:pt>
                <c:pt idx="47">
                  <c:v>7.4961538461538471</c:v>
                </c:pt>
                <c:pt idx="48">
                  <c:v>7.4930769230769236</c:v>
                </c:pt>
                <c:pt idx="49">
                  <c:v>7.4676923076923067</c:v>
                </c:pt>
                <c:pt idx="50">
                  <c:v>7.3915384615384614</c:v>
                </c:pt>
                <c:pt idx="51">
                  <c:v>7.4830769230769221</c:v>
                </c:pt>
                <c:pt idx="52">
                  <c:v>7.5038461538461529</c:v>
                </c:pt>
                <c:pt idx="53">
                  <c:v>7.5192307692307692</c:v>
                </c:pt>
                <c:pt idx="54">
                  <c:v>7.485384615384616</c:v>
                </c:pt>
                <c:pt idx="55">
                  <c:v>7.4530769230769227</c:v>
                </c:pt>
                <c:pt idx="56">
                  <c:v>7.4707692307692319</c:v>
                </c:pt>
                <c:pt idx="57">
                  <c:v>7.4984615384615374</c:v>
                </c:pt>
                <c:pt idx="58">
                  <c:v>7.5261538461538464</c:v>
                </c:pt>
                <c:pt idx="59">
                  <c:v>7.5423076923076922</c:v>
                </c:pt>
                <c:pt idx="60">
                  <c:v>7.6061538461538465</c:v>
                </c:pt>
                <c:pt idx="61">
                  <c:v>7.5730769230769219</c:v>
                </c:pt>
                <c:pt idx="62">
                  <c:v>7.5915384615384616</c:v>
                </c:pt>
                <c:pt idx="63">
                  <c:v>7.6484615384615386</c:v>
                </c:pt>
                <c:pt idx="64">
                  <c:v>7.611538461538462</c:v>
                </c:pt>
                <c:pt idx="65">
                  <c:v>7.6115384615384603</c:v>
                </c:pt>
                <c:pt idx="66">
                  <c:v>7.6446153846153839</c:v>
                </c:pt>
                <c:pt idx="67">
                  <c:v>7.6492307692307691</c:v>
                </c:pt>
                <c:pt idx="68">
                  <c:v>7.6484615384615386</c:v>
                </c:pt>
                <c:pt idx="69">
                  <c:v>7.6007692307692301</c:v>
                </c:pt>
                <c:pt idx="70">
                  <c:v>7.65</c:v>
                </c:pt>
                <c:pt idx="71">
                  <c:v>7.6430769230769231</c:v>
                </c:pt>
                <c:pt idx="72">
                  <c:v>7.617692307692308</c:v>
                </c:pt>
                <c:pt idx="73">
                  <c:v>7.606923076923076</c:v>
                </c:pt>
                <c:pt idx="74">
                  <c:v>7.6492307692307699</c:v>
                </c:pt>
                <c:pt idx="75">
                  <c:v>7.6899999999999995</c:v>
                </c:pt>
                <c:pt idx="76">
                  <c:v>7.6938461538461542</c:v>
                </c:pt>
                <c:pt idx="77">
                  <c:v>7.6184615384615393</c:v>
                </c:pt>
                <c:pt idx="78">
                  <c:v>7.6276923076923078</c:v>
                </c:pt>
                <c:pt idx="79">
                  <c:v>7.537692307692307</c:v>
                </c:pt>
                <c:pt idx="80">
                  <c:v>7.5523076923076919</c:v>
                </c:pt>
                <c:pt idx="81">
                  <c:v>7.5500000000000007</c:v>
                </c:pt>
                <c:pt idx="82">
                  <c:v>7.5384615384615383</c:v>
                </c:pt>
                <c:pt idx="83">
                  <c:v>7.5615384615384604</c:v>
                </c:pt>
                <c:pt idx="84">
                  <c:v>7.5946153846153841</c:v>
                </c:pt>
                <c:pt idx="85">
                  <c:v>7.6730769230769234</c:v>
                </c:pt>
                <c:pt idx="86">
                  <c:v>7.7661538461538457</c:v>
                </c:pt>
                <c:pt idx="87">
                  <c:v>7.77</c:v>
                </c:pt>
                <c:pt idx="88">
                  <c:v>7.726923076923077</c:v>
                </c:pt>
                <c:pt idx="89">
                  <c:v>7.7246153846153858</c:v>
                </c:pt>
                <c:pt idx="90">
                  <c:v>7.7946153846153834</c:v>
                </c:pt>
                <c:pt idx="91">
                  <c:v>7.8415384615384616</c:v>
                </c:pt>
                <c:pt idx="92">
                  <c:v>7.83</c:v>
                </c:pt>
                <c:pt idx="93">
                  <c:v>7.8546153846153839</c:v>
                </c:pt>
                <c:pt idx="94">
                  <c:v>7.8546153846153857</c:v>
                </c:pt>
                <c:pt idx="95">
                  <c:v>7.8423076923076911</c:v>
                </c:pt>
                <c:pt idx="96">
                  <c:v>7.8592307692307672</c:v>
                </c:pt>
                <c:pt idx="97">
                  <c:v>7.8369230769230764</c:v>
                </c:pt>
                <c:pt idx="98">
                  <c:v>7.8584615384615386</c:v>
                </c:pt>
                <c:pt idx="99">
                  <c:v>7.8453846153846163</c:v>
                </c:pt>
                <c:pt idx="100">
                  <c:v>7.8115384615384613</c:v>
                </c:pt>
                <c:pt idx="101">
                  <c:v>7.838461538461539</c:v>
                </c:pt>
                <c:pt idx="102">
                  <c:v>7.8253846153846149</c:v>
                </c:pt>
                <c:pt idx="103">
                  <c:v>7.796153846153846</c:v>
                </c:pt>
                <c:pt idx="104">
                  <c:v>7.8115384615384613</c:v>
                </c:pt>
                <c:pt idx="105">
                  <c:v>7.8315384615384609</c:v>
                </c:pt>
                <c:pt idx="106">
                  <c:v>7.8376923076923077</c:v>
                </c:pt>
                <c:pt idx="107">
                  <c:v>7.7553846153846147</c:v>
                </c:pt>
                <c:pt idx="108">
                  <c:v>7.73</c:v>
                </c:pt>
                <c:pt idx="109">
                  <c:v>7.6792307692307702</c:v>
                </c:pt>
                <c:pt idx="110">
                  <c:v>7.7000000000000011</c:v>
                </c:pt>
                <c:pt idx="111">
                  <c:v>7.701538461538461</c:v>
                </c:pt>
                <c:pt idx="112">
                  <c:v>7.6723076923076921</c:v>
                </c:pt>
                <c:pt idx="113">
                  <c:v>7.7176923076923076</c:v>
                </c:pt>
                <c:pt idx="114">
                  <c:v>7.8061538461538476</c:v>
                </c:pt>
                <c:pt idx="115">
                  <c:v>7.8638461538461542</c:v>
                </c:pt>
                <c:pt idx="116">
                  <c:v>7.9046153846153837</c:v>
                </c:pt>
                <c:pt idx="117">
                  <c:v>7.9192307692307695</c:v>
                </c:pt>
                <c:pt idx="118">
                  <c:v>7.8407692307692312</c:v>
                </c:pt>
                <c:pt idx="119">
                  <c:v>7.8353846153846165</c:v>
                </c:pt>
                <c:pt idx="120">
                  <c:v>7.8107692307692309</c:v>
                </c:pt>
                <c:pt idx="121">
                  <c:v>7.7723076923076926</c:v>
                </c:pt>
                <c:pt idx="122">
                  <c:v>7.7676923076923066</c:v>
                </c:pt>
                <c:pt idx="123">
                  <c:v>7.8138461538461552</c:v>
                </c:pt>
                <c:pt idx="124">
                  <c:v>7.8553846153846143</c:v>
                </c:pt>
                <c:pt idx="125">
                  <c:v>7.8538461538461544</c:v>
                </c:pt>
                <c:pt idx="126">
                  <c:v>7.8623076923076907</c:v>
                </c:pt>
                <c:pt idx="127">
                  <c:v>7.8107692307692327</c:v>
                </c:pt>
                <c:pt idx="128">
                  <c:v>7.8092307692307701</c:v>
                </c:pt>
                <c:pt idx="129">
                  <c:v>7.8161538461538473</c:v>
                </c:pt>
                <c:pt idx="130">
                  <c:v>7.7915384615384609</c:v>
                </c:pt>
                <c:pt idx="131">
                  <c:v>7.7169230769230763</c:v>
                </c:pt>
                <c:pt idx="132">
                  <c:v>7.7423076923076906</c:v>
                </c:pt>
                <c:pt idx="133">
                  <c:v>7.6992307692307698</c:v>
                </c:pt>
                <c:pt idx="134">
                  <c:v>7.6915384615384621</c:v>
                </c:pt>
                <c:pt idx="135">
                  <c:v>7.6553846153846159</c:v>
                </c:pt>
                <c:pt idx="136">
                  <c:v>7.7069230769230774</c:v>
                </c:pt>
                <c:pt idx="137">
                  <c:v>7.7176923076923076</c:v>
                </c:pt>
                <c:pt idx="138">
                  <c:v>7.773076923076923</c:v>
                </c:pt>
                <c:pt idx="139">
                  <c:v>7.7953846153846156</c:v>
                </c:pt>
                <c:pt idx="140">
                  <c:v>7.7807692307692298</c:v>
                </c:pt>
                <c:pt idx="141">
                  <c:v>7.7700000000000005</c:v>
                </c:pt>
                <c:pt idx="142">
                  <c:v>7.7676923076923083</c:v>
                </c:pt>
                <c:pt idx="143">
                  <c:v>7.7730769230769239</c:v>
                </c:pt>
                <c:pt idx="144">
                  <c:v>7.8230769230769237</c:v>
                </c:pt>
                <c:pt idx="145">
                  <c:v>7.8684615384615393</c:v>
                </c:pt>
                <c:pt idx="146">
                  <c:v>7.8999999999999995</c:v>
                </c:pt>
                <c:pt idx="147">
                  <c:v>7.9507692307692315</c:v>
                </c:pt>
                <c:pt idx="148">
                  <c:v>7.9146153846153844</c:v>
                </c:pt>
                <c:pt idx="149">
                  <c:v>7.9730769230769223</c:v>
                </c:pt>
                <c:pt idx="150">
                  <c:v>7.9700000000000006</c:v>
                </c:pt>
                <c:pt idx="151">
                  <c:v>7.9223076923076921</c:v>
                </c:pt>
                <c:pt idx="152">
                  <c:v>7.9215384615384616</c:v>
                </c:pt>
                <c:pt idx="153">
                  <c:v>7.9769230769230779</c:v>
                </c:pt>
                <c:pt idx="154">
                  <c:v>8.0546153846153867</c:v>
                </c:pt>
                <c:pt idx="155">
                  <c:v>8.0307692307692324</c:v>
                </c:pt>
                <c:pt idx="156">
                  <c:v>7.985384615384616</c:v>
                </c:pt>
                <c:pt idx="157">
                  <c:v>8.0261538461538464</c:v>
                </c:pt>
                <c:pt idx="158">
                  <c:v>8.0146153846153858</c:v>
                </c:pt>
                <c:pt idx="159">
                  <c:v>7.9969230769230757</c:v>
                </c:pt>
                <c:pt idx="160">
                  <c:v>7.9792307692307691</c:v>
                </c:pt>
                <c:pt idx="161">
                  <c:v>7.9361538461538466</c:v>
                </c:pt>
                <c:pt idx="162">
                  <c:v>7.88</c:v>
                </c:pt>
                <c:pt idx="163">
                  <c:v>7.8353846153846156</c:v>
                </c:pt>
                <c:pt idx="164">
                  <c:v>7.8446153846153841</c:v>
                </c:pt>
                <c:pt idx="165">
                  <c:v>7.8330769230769244</c:v>
                </c:pt>
                <c:pt idx="166">
                  <c:v>7.8969230769230769</c:v>
                </c:pt>
                <c:pt idx="167">
                  <c:v>7.882307692307692</c:v>
                </c:pt>
                <c:pt idx="168">
                  <c:v>7.8730769230769226</c:v>
                </c:pt>
                <c:pt idx="169">
                  <c:v>7.886923076923078</c:v>
                </c:pt>
                <c:pt idx="170">
                  <c:v>7.8861538461538458</c:v>
                </c:pt>
                <c:pt idx="171">
                  <c:v>7.8746153846153852</c:v>
                </c:pt>
                <c:pt idx="172">
                  <c:v>7.8546153846153848</c:v>
                </c:pt>
                <c:pt idx="173">
                  <c:v>7.7961538461538478</c:v>
                </c:pt>
                <c:pt idx="174">
                  <c:v>7.7238461538461536</c:v>
                </c:pt>
                <c:pt idx="175">
                  <c:v>7.6692307692307695</c:v>
                </c:pt>
                <c:pt idx="176">
                  <c:v>7.650769230769229</c:v>
                </c:pt>
                <c:pt idx="177">
                  <c:v>7.7115384615384617</c:v>
                </c:pt>
                <c:pt idx="178">
                  <c:v>7.7099999999999991</c:v>
                </c:pt>
                <c:pt idx="179">
                  <c:v>7.7446153846153853</c:v>
                </c:pt>
                <c:pt idx="180">
                  <c:v>7.726923076923077</c:v>
                </c:pt>
                <c:pt idx="181">
                  <c:v>7.6707692307692321</c:v>
                </c:pt>
                <c:pt idx="182">
                  <c:v>7.678461538461538</c:v>
                </c:pt>
                <c:pt idx="183">
                  <c:v>7.6746153846153833</c:v>
                </c:pt>
                <c:pt idx="184">
                  <c:v>7.6630769230769236</c:v>
                </c:pt>
                <c:pt idx="185">
                  <c:v>7.6369230769230763</c:v>
                </c:pt>
                <c:pt idx="186">
                  <c:v>7.6469230769230752</c:v>
                </c:pt>
                <c:pt idx="187">
                  <c:v>7.6792307692307684</c:v>
                </c:pt>
                <c:pt idx="188">
                  <c:v>7.6869230769230761</c:v>
                </c:pt>
                <c:pt idx="189">
                  <c:v>7.6053846153846161</c:v>
                </c:pt>
                <c:pt idx="190">
                  <c:v>7.5538461538461537</c:v>
                </c:pt>
                <c:pt idx="191">
                  <c:v>7.5607692307692309</c:v>
                </c:pt>
                <c:pt idx="192">
                  <c:v>7.6923076923076925</c:v>
                </c:pt>
                <c:pt idx="193">
                  <c:v>7.8038461538461528</c:v>
                </c:pt>
                <c:pt idx="194">
                  <c:v>7.8530769230769248</c:v>
                </c:pt>
                <c:pt idx="195">
                  <c:v>7.7861538461538462</c:v>
                </c:pt>
                <c:pt idx="196">
                  <c:v>7.7007692307692288</c:v>
                </c:pt>
                <c:pt idx="197">
                  <c:v>7.6776923076923076</c:v>
                </c:pt>
                <c:pt idx="198">
                  <c:v>7.7284615384615387</c:v>
                </c:pt>
                <c:pt idx="199">
                  <c:v>7.8061538461538458</c:v>
                </c:pt>
                <c:pt idx="200">
                  <c:v>7.9230769230769242</c:v>
                </c:pt>
                <c:pt idx="201">
                  <c:v>7.83</c:v>
                </c:pt>
                <c:pt idx="202">
                  <c:v>7.8576923076923073</c:v>
                </c:pt>
                <c:pt idx="203">
                  <c:v>7.884615384615385</c:v>
                </c:pt>
                <c:pt idx="204">
                  <c:v>7.8353846153846156</c:v>
                </c:pt>
                <c:pt idx="205">
                  <c:v>7.7630769230769223</c:v>
                </c:pt>
                <c:pt idx="206">
                  <c:v>7.7507692307692286</c:v>
                </c:pt>
                <c:pt idx="207">
                  <c:v>7.6519999999999992</c:v>
                </c:pt>
                <c:pt idx="208">
                  <c:v>7.6760000000000002</c:v>
                </c:pt>
                <c:pt idx="209">
                  <c:v>7.7430000000000003</c:v>
                </c:pt>
                <c:pt idx="210">
                  <c:v>7.7900000000000009</c:v>
                </c:pt>
                <c:pt idx="211">
                  <c:v>7.7819999999999991</c:v>
                </c:pt>
                <c:pt idx="212">
                  <c:v>7.7840000000000007</c:v>
                </c:pt>
                <c:pt idx="213">
                  <c:v>7.7760000000000007</c:v>
                </c:pt>
                <c:pt idx="214">
                  <c:v>7.7989999999999995</c:v>
                </c:pt>
                <c:pt idx="215">
                  <c:v>7.7909999999999995</c:v>
                </c:pt>
                <c:pt idx="216">
                  <c:v>7.8879999999999999</c:v>
                </c:pt>
                <c:pt idx="217">
                  <c:v>7.8870000000000005</c:v>
                </c:pt>
                <c:pt idx="218">
                  <c:v>7.9090000000000007</c:v>
                </c:pt>
                <c:pt idx="219">
                  <c:v>7.9359999999999999</c:v>
                </c:pt>
                <c:pt idx="220">
                  <c:v>7.9120000000000008</c:v>
                </c:pt>
                <c:pt idx="221">
                  <c:v>7.8719999999999999</c:v>
                </c:pt>
                <c:pt idx="222">
                  <c:v>7.85</c:v>
                </c:pt>
                <c:pt idx="223">
                  <c:v>7.770999999999999</c:v>
                </c:pt>
                <c:pt idx="224">
                  <c:v>7.7519999999999998</c:v>
                </c:pt>
                <c:pt idx="225">
                  <c:v>7.7349999999999994</c:v>
                </c:pt>
                <c:pt idx="226">
                  <c:v>7.68</c:v>
                </c:pt>
                <c:pt idx="227">
                  <c:v>7.6990000000000007</c:v>
                </c:pt>
                <c:pt idx="228">
                  <c:v>7.7109999999999985</c:v>
                </c:pt>
                <c:pt idx="229">
                  <c:v>7.6599999999999993</c:v>
                </c:pt>
                <c:pt idx="230">
                  <c:v>7.7449999999999992</c:v>
                </c:pt>
                <c:pt idx="231">
                  <c:v>7.7129999999999992</c:v>
                </c:pt>
                <c:pt idx="232">
                  <c:v>7.7230000000000008</c:v>
                </c:pt>
                <c:pt idx="233">
                  <c:v>7.7539999999999996</c:v>
                </c:pt>
                <c:pt idx="234">
                  <c:v>7.7559999999999985</c:v>
                </c:pt>
                <c:pt idx="235">
                  <c:v>7.7320000000000011</c:v>
                </c:pt>
                <c:pt idx="236">
                  <c:v>7.7219999999999995</c:v>
                </c:pt>
                <c:pt idx="237">
                  <c:v>7.7050000000000001</c:v>
                </c:pt>
                <c:pt idx="238">
                  <c:v>7.6279999999999983</c:v>
                </c:pt>
                <c:pt idx="239">
                  <c:v>7.6739999999999995</c:v>
                </c:pt>
                <c:pt idx="240">
                  <c:v>7.6550000000000011</c:v>
                </c:pt>
                <c:pt idx="241">
                  <c:v>7.6509999999999989</c:v>
                </c:pt>
                <c:pt idx="242">
                  <c:v>7.6319999999999997</c:v>
                </c:pt>
                <c:pt idx="243">
                  <c:v>7.548</c:v>
                </c:pt>
                <c:pt idx="244">
                  <c:v>7.5680000000000005</c:v>
                </c:pt>
                <c:pt idx="245">
                  <c:v>7.536999999999999</c:v>
                </c:pt>
                <c:pt idx="246">
                  <c:v>7.5569999999999995</c:v>
                </c:pt>
                <c:pt idx="247">
                  <c:v>7.5860000000000012</c:v>
                </c:pt>
                <c:pt idx="248">
                  <c:v>7.5789999999999988</c:v>
                </c:pt>
                <c:pt idx="249">
                  <c:v>7.67</c:v>
                </c:pt>
                <c:pt idx="250">
                  <c:v>7.8120000000000003</c:v>
                </c:pt>
                <c:pt idx="251">
                  <c:v>7.8659999999999979</c:v>
                </c:pt>
                <c:pt idx="252">
                  <c:v>7.6440000000000001</c:v>
                </c:pt>
                <c:pt idx="253">
                  <c:v>7.7230000000000008</c:v>
                </c:pt>
                <c:pt idx="254">
                  <c:v>7.7530000000000019</c:v>
                </c:pt>
                <c:pt idx="255">
                  <c:v>7.8390000000000004</c:v>
                </c:pt>
                <c:pt idx="256">
                  <c:v>7.9120000000000008</c:v>
                </c:pt>
                <c:pt idx="257">
                  <c:v>7.7279999999999989</c:v>
                </c:pt>
                <c:pt idx="258">
                  <c:v>7.6639999999999997</c:v>
                </c:pt>
                <c:pt idx="259">
                  <c:v>7.7990000000000013</c:v>
                </c:pt>
                <c:pt idx="260">
                  <c:v>7.7269999999999994</c:v>
                </c:pt>
                <c:pt idx="261">
                  <c:v>7.714999999999999</c:v>
                </c:pt>
                <c:pt idx="262">
                  <c:v>7.7440000000000015</c:v>
                </c:pt>
                <c:pt idx="263">
                  <c:v>7.6909999999999998</c:v>
                </c:pt>
                <c:pt idx="264">
                  <c:v>7.8019999999999996</c:v>
                </c:pt>
                <c:pt idx="265">
                  <c:v>7.7739999999999991</c:v>
                </c:pt>
                <c:pt idx="266">
                  <c:v>7.706999999999999</c:v>
                </c:pt>
                <c:pt idx="267">
                  <c:v>7.6809999999999992</c:v>
                </c:pt>
                <c:pt idx="268">
                  <c:v>7.589999999999999</c:v>
                </c:pt>
                <c:pt idx="269">
                  <c:v>7.6579999999999995</c:v>
                </c:pt>
                <c:pt idx="270">
                  <c:v>7.5510000000000002</c:v>
                </c:pt>
                <c:pt idx="271">
                  <c:v>7.6229999999999993</c:v>
                </c:pt>
                <c:pt idx="272">
                  <c:v>7.4419999999999984</c:v>
                </c:pt>
                <c:pt idx="273">
                  <c:v>7.5409999999999995</c:v>
                </c:pt>
                <c:pt idx="274">
                  <c:v>7.5030000000000019</c:v>
                </c:pt>
                <c:pt idx="275">
                  <c:v>7.5049999999999999</c:v>
                </c:pt>
                <c:pt idx="276">
                  <c:v>7.410000000000001</c:v>
                </c:pt>
                <c:pt idx="277">
                  <c:v>7.4689999999999994</c:v>
                </c:pt>
                <c:pt idx="278">
                  <c:v>7.4390000000000018</c:v>
                </c:pt>
                <c:pt idx="279">
                  <c:v>7.4270000000000014</c:v>
                </c:pt>
                <c:pt idx="280">
                  <c:v>7.4739999999999993</c:v>
                </c:pt>
                <c:pt idx="281">
                  <c:v>7.4709999999999992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4C8B-4555-8E0D-FA101417E6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57998016"/>
        <c:axId val="1758001376"/>
      </c:lineChart>
      <c:dateAx>
        <c:axId val="1757998016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050" b="0" i="0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  <a:ea typeface="+mn-ea"/>
                <a:cs typeface="+mn-cs"/>
              </a:defRPr>
            </a:pPr>
            <a:endParaRPr lang="pt-BR"/>
          </a:p>
        </c:txPr>
        <c:crossAx val="1758001376"/>
        <c:crosses val="autoZero"/>
        <c:auto val="1"/>
        <c:lblOffset val="100"/>
        <c:baseTimeUnit val="days"/>
        <c:majorUnit val="1"/>
        <c:majorTimeUnit val="months"/>
      </c:dateAx>
      <c:valAx>
        <c:axId val="1758001376"/>
        <c:scaling>
          <c:orientation val="minMax"/>
          <c:max val="8.3500000000000014"/>
          <c:min val="6.8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  <a:prstDash val="solid"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100" b="0" i="0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/>
                <a:ea typeface="+mn-ea"/>
                <a:cs typeface="+mn-cs"/>
              </a:defRPr>
            </a:pPr>
            <a:endParaRPr lang="pt-BR"/>
          </a:p>
        </c:txPr>
        <c:crossAx val="1757998016"/>
        <c:crosses val="autoZero"/>
        <c:crossBetween val="between"/>
        <c:majorUnit val="0.2"/>
        <c:minorUnit val="0.02"/>
      </c:valAx>
    </c:plotArea>
    <c:legend>
      <c:legendPos val="b"/>
      <c:overlay val="0"/>
      <c:spPr>
        <a:noFill/>
        <a:ln>
          <a:noFill/>
          <a:prstDash val="solid"/>
        </a:ln>
      </c:spPr>
      <c:txPr>
        <a:bodyPr rot="0" spcFirstLastPara="1" vertOverflow="ellipsis" vert="horz" wrap="square" anchor="ctr" anchorCtr="1"/>
        <a:lstStyle/>
        <a:p>
          <a:pPr>
            <a:defRPr sz="1100" b="0" i="0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1"/>
  </c:chart>
  <c:spPr>
    <a:noFill/>
    <a:ln w="9525" cap="flat" cmpd="sng" algn="ctr">
      <a:noFill/>
      <a:prstDash val="solid"/>
      <a:round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8ECFE6C-6A80-5DFF-041B-4EDC219FBAE5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6781463" y="10071100"/>
            <a:ext cx="1471612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8000">
                    <a:alpha val="50000"/>
                  </a:srgbClr>
                </a:solidFill>
                <a:latin typeface="Aptos" panose="020F0502020204030204" pitchFamily="34" charset="0"/>
              </a:rPr>
              <a:t>[ CLASSIFICAÇÃO: PÚBLICA ]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4.sv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18288000" cy="2703132"/>
            <a:chOff x="0" y="0"/>
            <a:chExt cx="4816593" cy="7119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711936"/>
            </a:xfrm>
            <a:custGeom>
              <a:avLst/>
              <a:gdLst/>
              <a:ahLst/>
              <a:cxnLst/>
              <a:rect l="l" t="t" r="r" b="b"/>
              <a:pathLst>
                <a:path w="4816592" h="711936">
                  <a:moveTo>
                    <a:pt x="0" y="0"/>
                  </a:moveTo>
                  <a:lnTo>
                    <a:pt x="4816592" y="0"/>
                  </a:lnTo>
                  <a:lnTo>
                    <a:pt x="4816592" y="711936"/>
                  </a:lnTo>
                  <a:lnTo>
                    <a:pt x="0" y="711936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7595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4187010" y="7200900"/>
            <a:ext cx="10062390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9327" lvl="1" indent="-274664" algn="ctr">
              <a:lnSpc>
                <a:spcPts val="4045"/>
              </a:lnSpc>
              <a:spcBef>
                <a:spcPct val="0"/>
              </a:spcBef>
              <a:buFont typeface="Arial"/>
              <a:buChar char="•"/>
            </a:pPr>
            <a:r>
              <a:rPr lang="pt-BR" sz="3600" b="1" dirty="0">
                <a:solidFill>
                  <a:srgbClr val="025DA6"/>
                </a:solidFill>
                <a:latin typeface="Quicksand Bold"/>
              </a:rPr>
              <a:t>Títulos Públicos e Privados – Exigências da Resolução CMN 5.272</a:t>
            </a:r>
            <a:endParaRPr lang="en-US" sz="3600" b="1" dirty="0">
              <a:solidFill>
                <a:srgbClr val="025DA6"/>
              </a:solidFill>
              <a:latin typeface="Quicksand Bold"/>
              <a:sym typeface="Quicksand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6055907" y="27031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10"/>
          <p:cNvSpPr/>
          <p:nvPr/>
        </p:nvSpPr>
        <p:spPr>
          <a:xfrm>
            <a:off x="684348" y="0"/>
            <a:ext cx="2644076" cy="2644076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1" name="Group 11"/>
          <p:cNvGrpSpPr/>
          <p:nvPr/>
        </p:nvGrpSpPr>
        <p:grpSpPr>
          <a:xfrm>
            <a:off x="14249400" y="223613"/>
            <a:ext cx="3282991" cy="1971627"/>
            <a:chOff x="-402600" y="0"/>
            <a:chExt cx="4377321" cy="2628836"/>
          </a:xfrm>
        </p:grpSpPr>
        <p:sp>
          <p:nvSpPr>
            <p:cNvPr id="12" name="Freeform 12"/>
            <p:cNvSpPr/>
            <p:nvPr/>
          </p:nvSpPr>
          <p:spPr>
            <a:xfrm>
              <a:off x="2616345" y="0"/>
              <a:ext cx="1235253" cy="1148197"/>
            </a:xfrm>
            <a:custGeom>
              <a:avLst/>
              <a:gdLst/>
              <a:ahLst/>
              <a:cxnLst/>
              <a:rect l="l" t="t" r="r" b="b"/>
              <a:pathLst>
                <a:path w="1235253" h="1148197">
                  <a:moveTo>
                    <a:pt x="0" y="0"/>
                  </a:moveTo>
                  <a:lnTo>
                    <a:pt x="1235253" y="0"/>
                  </a:lnTo>
                  <a:lnTo>
                    <a:pt x="1235253" y="1148197"/>
                  </a:lnTo>
                  <a:lnTo>
                    <a:pt x="0" y="1148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432169"/>
              <a:ext cx="3974721" cy="845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78"/>
                </a:lnSpc>
              </a:pPr>
              <a:r>
                <a:rPr lang="en-US" sz="3841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3841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-402600" y="1081523"/>
              <a:ext cx="4377321" cy="72119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512"/>
                </a:lnSpc>
              </a:pPr>
              <a:r>
                <a:rPr lang="en-US" sz="3223" dirty="0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-165583" y="1503937"/>
              <a:ext cx="3974721" cy="8489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94"/>
                </a:lnSpc>
              </a:pPr>
              <a:r>
                <a:rPr lang="en-US" sz="3853" dirty="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97701" y="2401666"/>
              <a:ext cx="1179320" cy="2271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5"/>
                </a:lnSpc>
              </a:pPr>
              <a:r>
                <a:rPr lang="en-US" sz="989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18" name="Imagem 17">
            <a:extLst>
              <a:ext uri="{FF2B5EF4-FFF2-40B4-BE49-F238E27FC236}">
                <a16:creationId xmlns:a16="http://schemas.microsoft.com/office/drawing/2014/main" id="{D4256D19-BAD4-5AF6-F4F1-30E0A3DA45A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256" y="3884112"/>
            <a:ext cx="2697483" cy="25187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TextBox 10"/>
          <p:cNvSpPr txBox="1"/>
          <p:nvPr/>
        </p:nvSpPr>
        <p:spPr>
          <a:xfrm>
            <a:off x="7046879" y="8283844"/>
            <a:ext cx="4194243" cy="476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99"/>
              </a:lnSpc>
            </a:pPr>
            <a:r>
              <a:rPr lang="en-US" sz="2999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Renato Loro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154679" y="8801100"/>
            <a:ext cx="3978642" cy="306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520"/>
              </a:lnSpc>
            </a:pPr>
            <a:r>
              <a:rPr lang="en-US" sz="1800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XP – Poder Público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6489230" y="1301386"/>
            <a:ext cx="1646369" cy="1018630"/>
            <a:chOff x="-1" y="0"/>
            <a:chExt cx="2195159" cy="1358174"/>
          </a:xfrm>
        </p:grpSpPr>
        <p:sp>
          <p:nvSpPr>
            <p:cNvPr id="13" name="Freeform 13"/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-1" y="555110"/>
              <a:ext cx="2195159" cy="35975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 dirty="0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19" name="Imagem 18">
            <a:extLst>
              <a:ext uri="{FF2B5EF4-FFF2-40B4-BE49-F238E27FC236}">
                <a16:creationId xmlns:a16="http://schemas.microsoft.com/office/drawing/2014/main" id="{1E249E82-3EDD-F90E-BC43-13D2A5E94D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503" y="3416300"/>
            <a:ext cx="6496994" cy="43334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3361594" y="851457"/>
            <a:ext cx="11564807" cy="10043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58"/>
              </a:lnSpc>
            </a:pPr>
            <a:r>
              <a:rPr lang="en-US" sz="71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Big Numbers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/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grpSp>
        <p:nvGrpSpPr>
          <p:cNvPr id="32" name="Agrupar 31">
            <a:extLst>
              <a:ext uri="{FF2B5EF4-FFF2-40B4-BE49-F238E27FC236}">
                <a16:creationId xmlns:a16="http://schemas.microsoft.com/office/drawing/2014/main" id="{D4628426-6F00-2927-339F-ECBEADC22003}"/>
              </a:ext>
            </a:extLst>
          </p:cNvPr>
          <p:cNvGrpSpPr/>
          <p:nvPr/>
        </p:nvGrpSpPr>
        <p:grpSpPr>
          <a:xfrm>
            <a:off x="220984" y="3615228"/>
            <a:ext cx="5951733" cy="5680133"/>
            <a:chOff x="910414" y="3694742"/>
            <a:chExt cx="5951733" cy="5680133"/>
          </a:xfrm>
        </p:grpSpPr>
        <p:sp>
          <p:nvSpPr>
            <p:cNvPr id="27" name="Elipse 26">
              <a:extLst>
                <a:ext uri="{FF2B5EF4-FFF2-40B4-BE49-F238E27FC236}">
                  <a16:creationId xmlns:a16="http://schemas.microsoft.com/office/drawing/2014/main" id="{BC98D20F-BF21-0CBA-9ABF-C8E284F6404E}"/>
                </a:ext>
              </a:extLst>
            </p:cNvPr>
            <p:cNvSpPr/>
            <p:nvPr/>
          </p:nvSpPr>
          <p:spPr>
            <a:xfrm>
              <a:off x="910414" y="3694742"/>
              <a:ext cx="5951733" cy="56801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pic>
          <p:nvPicPr>
            <p:cNvPr id="28" name="Picture 2" descr="XP Investimentos muda logo da marca e vira só XP">
              <a:extLst>
                <a:ext uri="{FF2B5EF4-FFF2-40B4-BE49-F238E27FC236}">
                  <a16:creationId xmlns:a16="http://schemas.microsoft.com/office/drawing/2014/main" id="{0DA2832E-4793-46B7-7915-C4A52CB761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5017" y="4108675"/>
              <a:ext cx="1522738" cy="1387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O que é  Previdência…">
              <a:extLst>
                <a:ext uri="{FF2B5EF4-FFF2-40B4-BE49-F238E27FC236}">
                  <a16:creationId xmlns:a16="http://schemas.microsoft.com/office/drawing/2014/main" id="{16461598-C1FF-B03B-6C3E-C968410E8BDA}"/>
                </a:ext>
              </a:extLst>
            </p:cNvPr>
            <p:cNvSpPr txBox="1"/>
            <p:nvPr/>
          </p:nvSpPr>
          <p:spPr>
            <a:xfrm>
              <a:off x="1587807" y="7394233"/>
              <a:ext cx="4647171" cy="86628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83767" tIns="83767" rIns="83767" bIns="83767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0" b="0">
                  <a:solidFill>
                    <a:srgbClr val="929292"/>
                  </a:solidFill>
                  <a:latin typeface="Roboto Slab Thin"/>
                  <a:ea typeface="Roboto Slab Thin"/>
                  <a:cs typeface="Roboto Slab Thin"/>
                  <a:sym typeface="Roboto Slab Thin"/>
                </a:defRPr>
              </a:pPr>
              <a:r>
                <a:rPr kumimoji="0" lang="pt-BR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uLnTx/>
                  <a:uFillTx/>
                  <a:latin typeface="Roboto Thin" panose="02000000000000000000" pitchFamily="2" charset="0"/>
                  <a:ea typeface="Roboto Thin" panose="02000000000000000000" pitchFamily="2" charset="0"/>
                  <a:cs typeface="Roboto Thin" panose="02000000000000000000" pitchFamily="2" charset="0"/>
                  <a:sym typeface="Roboto Slab Thin"/>
                </a:rPr>
                <a:t>sob custódia em clientes Poder Público</a:t>
              </a:r>
            </a:p>
          </p:txBody>
        </p:sp>
        <p:sp>
          <p:nvSpPr>
            <p:cNvPr id="30" name="O que é  Previdência…">
              <a:extLst>
                <a:ext uri="{FF2B5EF4-FFF2-40B4-BE49-F238E27FC236}">
                  <a16:creationId xmlns:a16="http://schemas.microsoft.com/office/drawing/2014/main" id="{5196C11F-3AC1-13A9-7647-CC82F4A6AF61}"/>
                </a:ext>
              </a:extLst>
            </p:cNvPr>
            <p:cNvSpPr txBox="1"/>
            <p:nvPr/>
          </p:nvSpPr>
          <p:spPr>
            <a:xfrm>
              <a:off x="1280437" y="5484734"/>
              <a:ext cx="5131898" cy="21001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83767" tIns="83767" rIns="83767" bIns="83767" anchor="t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0" b="0">
                  <a:solidFill>
                    <a:srgbClr val="929292"/>
                  </a:solidFill>
                  <a:latin typeface="Roboto Slab Thin"/>
                  <a:ea typeface="Roboto Slab Thin"/>
                  <a:cs typeface="Roboto Slab Thin"/>
                  <a:sym typeface="Roboto Slab Thin"/>
                </a:defRPr>
              </a:pPr>
              <a:r>
                <a:rPr kumimoji="0" lang="pt-BR" sz="7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+</a:t>
              </a:r>
              <a:r>
                <a:rPr lang="pt-BR" sz="11500" dirty="0">
                  <a:solidFill>
                    <a:schemeClr val="bg1">
                      <a:lumMod val="8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53</a:t>
              </a:r>
              <a:r>
                <a:rPr kumimoji="0" lang="pt-BR" sz="8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85000"/>
                    </a:schemeClr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bi</a:t>
              </a:r>
              <a:endParaRPr kumimoji="0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Roboto Slab Thin"/>
              </a:endParaRPr>
            </a:p>
          </p:txBody>
        </p:sp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99928EA9-7418-E33C-DD76-555714D5AC56}"/>
              </a:ext>
            </a:extLst>
          </p:cNvPr>
          <p:cNvGrpSpPr/>
          <p:nvPr/>
        </p:nvGrpSpPr>
        <p:grpSpPr>
          <a:xfrm>
            <a:off x="6666127" y="3440290"/>
            <a:ext cx="11325769" cy="2152888"/>
            <a:chOff x="282047" y="1428940"/>
            <a:chExt cx="10402857" cy="1566249"/>
          </a:xfrm>
        </p:grpSpPr>
        <p:sp>
          <p:nvSpPr>
            <p:cNvPr id="34" name="CaixaDeTexto 33">
              <a:extLst>
                <a:ext uri="{FF2B5EF4-FFF2-40B4-BE49-F238E27FC236}">
                  <a16:creationId xmlns:a16="http://schemas.microsoft.com/office/drawing/2014/main" id="{85503DF8-B596-B109-91A2-075F9981F374}"/>
                </a:ext>
              </a:extLst>
            </p:cNvPr>
            <p:cNvSpPr txBox="1"/>
            <p:nvPr/>
          </p:nvSpPr>
          <p:spPr>
            <a:xfrm>
              <a:off x="320539" y="1492436"/>
              <a:ext cx="2250644" cy="34670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+</a:t>
              </a:r>
              <a:r>
                <a:rPr kumimoji="0" lang="pt-BR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Roboto Slab" pitchFamily="2" charset="0"/>
                  <a:ea typeface="Roboto Slab" pitchFamily="2" charset="0"/>
                  <a:cs typeface="Roboto" panose="02000000000000000000" pitchFamily="2" charset="0"/>
                </a:rPr>
                <a:t> de R$ 1.9 tri</a:t>
              </a:r>
              <a:endParaRPr kumimoji="0" lang="pt-BR" sz="28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id="{2988EC3B-6275-9A81-8CDD-5C6840044481}"/>
                </a:ext>
              </a:extLst>
            </p:cNvPr>
            <p:cNvSpPr/>
            <p:nvPr/>
          </p:nvSpPr>
          <p:spPr>
            <a:xfrm>
              <a:off x="282047" y="1761141"/>
              <a:ext cx="2275954" cy="21342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0" b="0">
                  <a:solidFill>
                    <a:srgbClr val="929292"/>
                  </a:solidFill>
                  <a:latin typeface="Roboto Slab Thin"/>
                  <a:ea typeface="Roboto Slab Thin"/>
                  <a:cs typeface="Roboto Slab Thin"/>
                  <a:sym typeface="Roboto Slab Thin"/>
                </a:defRPr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2F44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em ativos sob custódia</a:t>
              </a:r>
              <a:r>
                <a:rPr kumimoji="0" lang="pt-B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1F2F44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 </a:t>
              </a:r>
            </a:p>
          </p:txBody>
        </p:sp>
        <p:sp>
          <p:nvSpPr>
            <p:cNvPr id="36" name="CaixaDeTexto 35">
              <a:extLst>
                <a:ext uri="{FF2B5EF4-FFF2-40B4-BE49-F238E27FC236}">
                  <a16:creationId xmlns:a16="http://schemas.microsoft.com/office/drawing/2014/main" id="{3A45B35D-306D-D33A-8E02-31452D818444}"/>
                </a:ext>
              </a:extLst>
            </p:cNvPr>
            <p:cNvSpPr txBox="1"/>
            <p:nvPr/>
          </p:nvSpPr>
          <p:spPr>
            <a:xfrm>
              <a:off x="535484" y="2161954"/>
              <a:ext cx="1774480" cy="34670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+ 300</a:t>
              </a:r>
            </a:p>
          </p:txBody>
        </p:sp>
        <p:sp>
          <p:nvSpPr>
            <p:cNvPr id="37" name="Retângulo 36">
              <a:extLst>
                <a:ext uri="{FF2B5EF4-FFF2-40B4-BE49-F238E27FC236}">
                  <a16:creationId xmlns:a16="http://schemas.microsoft.com/office/drawing/2014/main" id="{13B79AA1-6940-E02A-B153-9AB93E85315B}"/>
                </a:ext>
              </a:extLst>
            </p:cNvPr>
            <p:cNvSpPr/>
            <p:nvPr/>
          </p:nvSpPr>
          <p:spPr>
            <a:xfrm>
              <a:off x="535484" y="2440778"/>
              <a:ext cx="1981513" cy="22631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0" b="0">
                  <a:solidFill>
                    <a:srgbClr val="929292"/>
                  </a:solidFill>
                  <a:latin typeface="Roboto Slab Thin"/>
                  <a:ea typeface="Roboto Slab Thin"/>
                  <a:cs typeface="Roboto Slab Thin"/>
                  <a:sym typeface="Roboto Slab Thin"/>
                </a:defRPr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2F44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clientes institucionais</a:t>
              </a:r>
              <a:endParaRPr kumimoji="0" lang="pt-BR" sz="2800" b="0" i="0" u="none" strike="noStrike" kern="0" cap="none" spc="0" normalizeH="0" baseline="0" noProof="0" dirty="0">
                <a:ln>
                  <a:noFill/>
                </a:ln>
                <a:solidFill>
                  <a:srgbClr val="1F2F4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Roboto Slab Thin"/>
              </a:endParaRPr>
            </a:p>
          </p:txBody>
        </p:sp>
        <p:sp>
          <p:nvSpPr>
            <p:cNvPr id="38" name="CaixaDeTexto 37">
              <a:extLst>
                <a:ext uri="{FF2B5EF4-FFF2-40B4-BE49-F238E27FC236}">
                  <a16:creationId xmlns:a16="http://schemas.microsoft.com/office/drawing/2014/main" id="{CD61F28D-25E2-71C9-617B-57DE72CF9ED5}"/>
                </a:ext>
              </a:extLst>
            </p:cNvPr>
            <p:cNvSpPr txBox="1"/>
            <p:nvPr/>
          </p:nvSpPr>
          <p:spPr>
            <a:xfrm>
              <a:off x="8056910" y="1538308"/>
              <a:ext cx="1774480" cy="34670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1° lugar</a:t>
              </a:r>
            </a:p>
          </p:txBody>
        </p:sp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4CB92113-9D3F-761A-506E-D9358FEFEE73}"/>
                </a:ext>
              </a:extLst>
            </p:cNvPr>
            <p:cNvSpPr/>
            <p:nvPr/>
          </p:nvSpPr>
          <p:spPr>
            <a:xfrm>
              <a:off x="7257958" y="1917235"/>
              <a:ext cx="3313884" cy="22631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0" b="0">
                  <a:solidFill>
                    <a:srgbClr val="929292"/>
                  </a:solidFill>
                  <a:latin typeface="Roboto Slab Thin"/>
                  <a:ea typeface="Roboto Slab Thin"/>
                  <a:cs typeface="Roboto Slab Thin"/>
                  <a:sym typeface="Roboto Slab Thin"/>
                </a:defRPr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2F44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no mercado secundário de Crédito Privado</a:t>
              </a:r>
              <a:endParaRPr kumimoji="0" lang="pt-BR" sz="2800" b="0" i="0" u="none" strike="noStrike" kern="0" cap="none" spc="0" normalizeH="0" baseline="0" noProof="0" dirty="0">
                <a:ln>
                  <a:noFill/>
                </a:ln>
                <a:solidFill>
                  <a:srgbClr val="1F2F4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Roboto Slab Thin"/>
              </a:endParaRPr>
            </a:p>
          </p:txBody>
        </p:sp>
        <p:sp>
          <p:nvSpPr>
            <p:cNvPr id="40" name="CaixaDeTexto 39">
              <a:extLst>
                <a:ext uri="{FF2B5EF4-FFF2-40B4-BE49-F238E27FC236}">
                  <a16:creationId xmlns:a16="http://schemas.microsoft.com/office/drawing/2014/main" id="{4181BB9F-3395-4F7A-AA77-2743244B57A5}"/>
                </a:ext>
              </a:extLst>
            </p:cNvPr>
            <p:cNvSpPr txBox="1"/>
            <p:nvPr/>
          </p:nvSpPr>
          <p:spPr>
            <a:xfrm>
              <a:off x="8027660" y="2277582"/>
              <a:ext cx="1774480" cy="34670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1° lugar</a:t>
              </a:r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E336FCA6-C98C-E36C-89CE-196315546FDE}"/>
                </a:ext>
              </a:extLst>
            </p:cNvPr>
            <p:cNvSpPr/>
            <p:nvPr/>
          </p:nvSpPr>
          <p:spPr>
            <a:xfrm>
              <a:off x="7371020" y="2571995"/>
              <a:ext cx="3313884" cy="22631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0" b="0">
                  <a:solidFill>
                    <a:srgbClr val="929292"/>
                  </a:solidFill>
                  <a:latin typeface="Roboto Slab Thin"/>
                  <a:ea typeface="Roboto Slab Thin"/>
                  <a:cs typeface="Roboto Slab Thin"/>
                  <a:sym typeface="Roboto Slab Thin"/>
                </a:defRPr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2F44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em emissão de FIIs</a:t>
              </a:r>
              <a:endParaRPr kumimoji="0" lang="pt-BR" sz="2800" b="0" i="0" u="none" strike="noStrike" kern="0" cap="none" spc="0" normalizeH="0" baseline="0" noProof="0" dirty="0">
                <a:ln>
                  <a:noFill/>
                </a:ln>
                <a:solidFill>
                  <a:srgbClr val="1F2F4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Roboto Slab Thin"/>
              </a:endParaRPr>
            </a:p>
          </p:txBody>
        </p:sp>
        <p:cxnSp>
          <p:nvCxnSpPr>
            <p:cNvPr id="42" name="Conector reto 41">
              <a:extLst>
                <a:ext uri="{FF2B5EF4-FFF2-40B4-BE49-F238E27FC236}">
                  <a16:creationId xmlns:a16="http://schemas.microsoft.com/office/drawing/2014/main" id="{EC28A372-407A-6CB6-ECCC-16BA028F7CC9}"/>
                </a:ext>
              </a:extLst>
            </p:cNvPr>
            <p:cNvCxnSpPr/>
            <p:nvPr/>
          </p:nvCxnSpPr>
          <p:spPr>
            <a:xfrm>
              <a:off x="2907957" y="1428940"/>
              <a:ext cx="0" cy="1566249"/>
            </a:xfrm>
            <a:prstGeom prst="line">
              <a:avLst/>
            </a:prstGeom>
            <a:noFill/>
            <a:ln w="6350" cap="flat" cmpd="sng" algn="ctr">
              <a:solidFill>
                <a:srgbClr val="1F2F44"/>
              </a:solidFill>
              <a:prstDash val="solid"/>
              <a:miter lim="800000"/>
            </a:ln>
            <a:effectLst/>
          </p:spPr>
        </p:cxnSp>
        <p:cxnSp>
          <p:nvCxnSpPr>
            <p:cNvPr id="43" name="Conector reto 42">
              <a:extLst>
                <a:ext uri="{FF2B5EF4-FFF2-40B4-BE49-F238E27FC236}">
                  <a16:creationId xmlns:a16="http://schemas.microsoft.com/office/drawing/2014/main" id="{A3D4B066-1DEB-D465-8AA2-688DE3D8DDC5}"/>
                </a:ext>
              </a:extLst>
            </p:cNvPr>
            <p:cNvCxnSpPr/>
            <p:nvPr/>
          </p:nvCxnSpPr>
          <p:spPr>
            <a:xfrm>
              <a:off x="7042104" y="1428940"/>
              <a:ext cx="0" cy="1566249"/>
            </a:xfrm>
            <a:prstGeom prst="line">
              <a:avLst/>
            </a:prstGeom>
            <a:noFill/>
            <a:ln w="6350" cap="flat" cmpd="sng" algn="ctr">
              <a:solidFill>
                <a:srgbClr val="1F2F44"/>
              </a:solidFill>
              <a:prstDash val="solid"/>
              <a:miter lim="800000"/>
            </a:ln>
            <a:effectLst/>
          </p:spPr>
        </p:cxnSp>
        <p:sp>
          <p:nvSpPr>
            <p:cNvPr id="44" name="CaixaDeTexto 43">
              <a:extLst>
                <a:ext uri="{FF2B5EF4-FFF2-40B4-BE49-F238E27FC236}">
                  <a16:creationId xmlns:a16="http://schemas.microsoft.com/office/drawing/2014/main" id="{2F95F8A9-BFFA-A4A4-3B0D-D8D403043AEC}"/>
                </a:ext>
              </a:extLst>
            </p:cNvPr>
            <p:cNvSpPr txBox="1"/>
            <p:nvPr/>
          </p:nvSpPr>
          <p:spPr>
            <a:xfrm>
              <a:off x="3449528" y="1579499"/>
              <a:ext cx="2822867" cy="34670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Maior corretora do país</a:t>
              </a:r>
            </a:p>
          </p:txBody>
        </p:sp>
        <p:sp>
          <p:nvSpPr>
            <p:cNvPr id="45" name="Retângulo 44">
              <a:extLst>
                <a:ext uri="{FF2B5EF4-FFF2-40B4-BE49-F238E27FC236}">
                  <a16:creationId xmlns:a16="http://schemas.microsoft.com/office/drawing/2014/main" id="{5D1024A0-BCBF-58CB-5229-7E438D0C0975}"/>
                </a:ext>
              </a:extLst>
            </p:cNvPr>
            <p:cNvSpPr/>
            <p:nvPr/>
          </p:nvSpPr>
          <p:spPr>
            <a:xfrm>
              <a:off x="3220503" y="2366433"/>
              <a:ext cx="3403485" cy="22631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6000" b="0">
                  <a:solidFill>
                    <a:srgbClr val="929292"/>
                  </a:solidFill>
                  <a:latin typeface="Roboto Slab Thin"/>
                  <a:ea typeface="Roboto Slab Thin"/>
                  <a:cs typeface="Roboto Slab Thin"/>
                  <a:sym typeface="Roboto Slab Thin"/>
                </a:defRPr>
              </a:pPr>
              <a:r>
                <a:rPr kumimoji="0" lang="pt-BR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2F44"/>
                  </a:solidFill>
                  <a:effectLst/>
                  <a:uLnTx/>
                  <a:uFillTx/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  <a:sym typeface="Roboto Slab Thin"/>
                </a:rPr>
                <a:t>Pela robustez da nossa corretora, conseguimos oferecer mais liquidez em diversos ativos em comparação a outras instituições.</a:t>
              </a:r>
              <a:endParaRPr kumimoji="0" lang="pt-BR" sz="2800" b="0" i="0" u="none" strike="noStrike" kern="0" cap="none" spc="0" normalizeH="0" baseline="0" noProof="0" dirty="0">
                <a:ln>
                  <a:noFill/>
                </a:ln>
                <a:solidFill>
                  <a:srgbClr val="1F2F44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Roboto Slab Thin"/>
              </a:endParaRPr>
            </a:p>
          </p:txBody>
        </p:sp>
      </p:grpSp>
      <p:sp>
        <p:nvSpPr>
          <p:cNvPr id="46" name="Espaço Reservado para Texto 2">
            <a:extLst>
              <a:ext uri="{FF2B5EF4-FFF2-40B4-BE49-F238E27FC236}">
                <a16:creationId xmlns:a16="http://schemas.microsoft.com/office/drawing/2014/main" id="{A76D1C27-8FAF-65FD-8558-3281C1A4D554}"/>
              </a:ext>
            </a:extLst>
          </p:cNvPr>
          <p:cNvSpPr txBox="1">
            <a:spLocks/>
          </p:cNvSpPr>
          <p:nvPr/>
        </p:nvSpPr>
        <p:spPr>
          <a:xfrm>
            <a:off x="7046198" y="6329938"/>
            <a:ext cx="1548499" cy="31722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685808" rtl="0" eaLnBrk="1" latinLnBrk="0" hangingPunct="1">
              <a:lnSpc>
                <a:spcPct val="90000"/>
              </a:lnSpc>
              <a:spcBef>
                <a:spcPts val="751"/>
              </a:spcBef>
              <a:buFont typeface="Arial" panose="020B0604020202020204" pitchFamily="34" charset="0"/>
              <a:buNone/>
              <a:defRPr lang="pt-BR" sz="2400" b="0" kern="12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04817" indent="-136925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5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73902" indent="-138114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41797" indent="-138114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09690" indent="-130971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74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79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83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87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8" rtl="0" eaLnBrk="1" fontAlgn="auto" latinLnBrk="0" hangingPunct="1">
              <a:lnSpc>
                <a:spcPct val="90000"/>
              </a:lnSpc>
              <a:spcBef>
                <a:spcPts val="75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b="0" i="0" u="none" strike="noStrike" kern="1200" cap="none" spc="0" normalizeH="0" baseline="0" noProof="0" dirty="0">
                <a:ln>
                  <a:noFill/>
                </a:ln>
                <a:solidFill>
                  <a:srgbClr val="1F2F44"/>
                </a:solidFill>
                <a:effectLst/>
                <a:uLnTx/>
                <a:uFillTx/>
                <a:latin typeface="Roboto" panose="02000000000000000000" pitchFamily="2" charset="0"/>
              </a:rPr>
              <a:t>Mesas de Ações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56ABDF12-5310-4B6B-1311-31FBE7EB950A}"/>
              </a:ext>
            </a:extLst>
          </p:cNvPr>
          <p:cNvSpPr txBox="1"/>
          <p:nvPr/>
        </p:nvSpPr>
        <p:spPr>
          <a:xfrm>
            <a:off x="6942631" y="6647164"/>
            <a:ext cx="35174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Cash Equity (mercado à vista)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Opções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Termo 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BTC</a:t>
            </a:r>
          </a:p>
        </p:txBody>
      </p:sp>
      <p:sp>
        <p:nvSpPr>
          <p:cNvPr id="48" name="Espaço Reservado para Texto 2">
            <a:extLst>
              <a:ext uri="{FF2B5EF4-FFF2-40B4-BE49-F238E27FC236}">
                <a16:creationId xmlns:a16="http://schemas.microsoft.com/office/drawing/2014/main" id="{69C86FEE-EB2F-C65E-025E-4CA8E26DAEA5}"/>
              </a:ext>
            </a:extLst>
          </p:cNvPr>
          <p:cNvSpPr txBox="1">
            <a:spLocks/>
          </p:cNvSpPr>
          <p:nvPr/>
        </p:nvSpPr>
        <p:spPr>
          <a:xfrm>
            <a:off x="10460112" y="6304994"/>
            <a:ext cx="1548499" cy="31722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685808" rtl="0" eaLnBrk="1" latinLnBrk="0" hangingPunct="1">
              <a:lnSpc>
                <a:spcPct val="90000"/>
              </a:lnSpc>
              <a:spcBef>
                <a:spcPts val="751"/>
              </a:spcBef>
              <a:buFont typeface="Arial" panose="020B0604020202020204" pitchFamily="34" charset="0"/>
              <a:buNone/>
              <a:defRPr lang="pt-BR" sz="2400" b="0" kern="12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04817" indent="-136925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5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73902" indent="-138114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41797" indent="-138114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09690" indent="-130971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74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79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83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87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8" rtl="0" eaLnBrk="1" fontAlgn="auto" latinLnBrk="0" hangingPunct="1">
              <a:lnSpc>
                <a:spcPct val="90000"/>
              </a:lnSpc>
              <a:spcBef>
                <a:spcPts val="75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b="0" i="0" u="none" strike="noStrike" kern="1200" cap="none" spc="0" normalizeH="0" baseline="0" noProof="0" dirty="0">
                <a:ln>
                  <a:noFill/>
                </a:ln>
                <a:solidFill>
                  <a:srgbClr val="1F2F44"/>
                </a:solidFill>
                <a:effectLst/>
                <a:uLnTx/>
                <a:uFillTx/>
                <a:latin typeface="Roboto" panose="02000000000000000000" pitchFamily="2" charset="0"/>
              </a:rPr>
              <a:t>Mercado Futuro</a:t>
            </a: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6CA3CB9E-B5A0-B7DE-C307-B137B19D123B}"/>
              </a:ext>
            </a:extLst>
          </p:cNvPr>
          <p:cNvSpPr txBox="1"/>
          <p:nvPr/>
        </p:nvSpPr>
        <p:spPr>
          <a:xfrm>
            <a:off x="10356544" y="6622221"/>
            <a:ext cx="35174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Índice de Ações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Swaps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Commodities (boi, milho, café e etanol)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Moedas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FX Taxa de Juros (DI)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Opções de Juros e Moedas</a:t>
            </a:r>
          </a:p>
        </p:txBody>
      </p:sp>
      <p:sp>
        <p:nvSpPr>
          <p:cNvPr id="50" name="Espaço Reservado para Texto 2">
            <a:extLst>
              <a:ext uri="{FF2B5EF4-FFF2-40B4-BE49-F238E27FC236}">
                <a16:creationId xmlns:a16="http://schemas.microsoft.com/office/drawing/2014/main" id="{BAC9CF90-7BB5-4950-7D26-5E773AC928C3}"/>
              </a:ext>
            </a:extLst>
          </p:cNvPr>
          <p:cNvSpPr txBox="1">
            <a:spLocks/>
          </p:cNvSpPr>
          <p:nvPr/>
        </p:nvSpPr>
        <p:spPr>
          <a:xfrm>
            <a:off x="14078352" y="6236109"/>
            <a:ext cx="1548499" cy="31722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685808" rtl="0" eaLnBrk="1" latinLnBrk="0" hangingPunct="1">
              <a:lnSpc>
                <a:spcPct val="90000"/>
              </a:lnSpc>
              <a:spcBef>
                <a:spcPts val="751"/>
              </a:spcBef>
              <a:buFont typeface="Arial" panose="020B0604020202020204" pitchFamily="34" charset="0"/>
              <a:buNone/>
              <a:defRPr lang="pt-BR" sz="2400" b="0" kern="12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04817" indent="-136925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5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73902" indent="-138114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41797" indent="-138114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09690" indent="-130971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74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79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83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87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8" rtl="0" eaLnBrk="1" fontAlgn="auto" latinLnBrk="0" hangingPunct="1">
              <a:lnSpc>
                <a:spcPct val="90000"/>
              </a:lnSpc>
              <a:spcBef>
                <a:spcPts val="75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b="0" i="0" u="none" strike="noStrike" kern="1200" cap="none" spc="0" normalizeH="0" baseline="0" noProof="0" dirty="0">
                <a:ln>
                  <a:noFill/>
                </a:ln>
                <a:solidFill>
                  <a:srgbClr val="1F2F44"/>
                </a:solidFill>
                <a:effectLst/>
                <a:uLnTx/>
                <a:uFillTx/>
                <a:latin typeface="Roboto" panose="02000000000000000000" pitchFamily="2" charset="0"/>
              </a:rPr>
              <a:t>Renda Fixa</a:t>
            </a: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986B5E1B-AC7D-FAF5-18D9-099BCB08B637}"/>
              </a:ext>
            </a:extLst>
          </p:cNvPr>
          <p:cNvSpPr txBox="1"/>
          <p:nvPr/>
        </p:nvSpPr>
        <p:spPr>
          <a:xfrm>
            <a:off x="13974785" y="6553336"/>
            <a:ext cx="35174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Títulos Públicos (</a:t>
            </a:r>
            <a:r>
              <a:rPr lang="pt-BR" sz="1400" dirty="0" err="1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Dealer</a:t>
            </a: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primário do Banco Central do Brasil)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Títulos Privados</a:t>
            </a:r>
          </a:p>
        </p:txBody>
      </p:sp>
      <p:sp>
        <p:nvSpPr>
          <p:cNvPr id="52" name="Espaço Reservado para Texto 2">
            <a:extLst>
              <a:ext uri="{FF2B5EF4-FFF2-40B4-BE49-F238E27FC236}">
                <a16:creationId xmlns:a16="http://schemas.microsoft.com/office/drawing/2014/main" id="{B133041A-E8E8-2CF6-9741-674B1A531514}"/>
              </a:ext>
            </a:extLst>
          </p:cNvPr>
          <p:cNvSpPr txBox="1">
            <a:spLocks/>
          </p:cNvSpPr>
          <p:nvPr/>
        </p:nvSpPr>
        <p:spPr>
          <a:xfrm>
            <a:off x="6982389" y="8307883"/>
            <a:ext cx="1991194" cy="180553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marL="0" indent="0" algn="l" defTabSz="685808" rtl="0" eaLnBrk="1" latinLnBrk="0" hangingPunct="1">
              <a:lnSpc>
                <a:spcPct val="90000"/>
              </a:lnSpc>
              <a:spcBef>
                <a:spcPts val="751"/>
              </a:spcBef>
              <a:buFont typeface="Arial" panose="020B0604020202020204" pitchFamily="34" charset="0"/>
              <a:buNone/>
              <a:defRPr lang="pt-BR" sz="2400" b="0" kern="12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404817" indent="-136925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5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73902" indent="-138114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941797" indent="-138114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209690" indent="-130971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8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74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79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83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87" indent="-171453" algn="l" defTabSz="685808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8" rtl="0" eaLnBrk="1" fontAlgn="auto" latinLnBrk="0" hangingPunct="1">
              <a:lnSpc>
                <a:spcPct val="90000"/>
              </a:lnSpc>
              <a:spcBef>
                <a:spcPts val="751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b="0" i="0" u="none" strike="noStrike" kern="1200" cap="none" spc="0" normalizeH="0" baseline="0" noProof="0" dirty="0">
                <a:ln>
                  <a:noFill/>
                </a:ln>
                <a:solidFill>
                  <a:srgbClr val="1F2F44"/>
                </a:solidFill>
                <a:effectLst/>
                <a:uLnTx/>
                <a:uFillTx/>
                <a:latin typeface="Roboto" panose="02000000000000000000" pitchFamily="2" charset="0"/>
              </a:rPr>
              <a:t>Internacional</a:t>
            </a:r>
            <a:endParaRPr kumimoji="0" lang="pt-BR" sz="1400" b="0" i="0" u="none" strike="noStrike" kern="1200" cap="none" spc="0" normalizeH="0" baseline="0" noProof="0" dirty="0">
              <a:ln>
                <a:noFill/>
              </a:ln>
              <a:solidFill>
                <a:srgbClr val="1F2F44"/>
              </a:solidFill>
              <a:effectLst/>
              <a:uLnTx/>
              <a:uFillTx/>
              <a:latin typeface="Roboto" panose="02000000000000000000" pitchFamily="2" charset="0"/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E0211A4A-56BE-AED1-87F8-5286FAA559FE}"/>
              </a:ext>
            </a:extLst>
          </p:cNvPr>
          <p:cNvSpPr txBox="1"/>
          <p:nvPr/>
        </p:nvSpPr>
        <p:spPr>
          <a:xfrm>
            <a:off x="6766412" y="8428423"/>
            <a:ext cx="680429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Futuros Listados Offshore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 err="1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Xperience</a:t>
            </a: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(Swaps de Juros e Derivativos de FX OTC)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 err="1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Equities</a:t>
            </a: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Sul-Norte (operações de clientes do hemisfério Sul que operam no hemisfério Norte)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 err="1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Equities</a:t>
            </a:r>
            <a:r>
              <a:rPr lang="pt-BR" sz="1400" dirty="0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Norte-Sul (operações de clientes do hemisfério Norte que operam no hemisfério Sul)</a:t>
            </a:r>
          </a:p>
          <a:p>
            <a:pPr marL="171450" indent="-1714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pt-BR" sz="1400" dirty="0" err="1">
                <a:solidFill>
                  <a:srgbClr val="1F2F4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LatAm</a:t>
            </a:r>
            <a:endParaRPr lang="pt-BR" sz="1400" dirty="0">
              <a:solidFill>
                <a:srgbClr val="1F2F44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4" name="Imagem 53">
            <a:extLst>
              <a:ext uri="{FF2B5EF4-FFF2-40B4-BE49-F238E27FC236}">
                <a16:creationId xmlns:a16="http://schemas.microsoft.com/office/drawing/2014/main" id="{6BB58D51-D8C8-1B3B-2E95-B2A927FF9761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5971" y="5948117"/>
            <a:ext cx="287125" cy="417433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2AF002C8-BB23-4374-F4E7-2D5D7FA5C71B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96010" y="5889194"/>
            <a:ext cx="356030" cy="426451"/>
          </a:xfrm>
          <a:prstGeom prst="rect">
            <a:avLst/>
          </a:prstGeom>
        </p:spPr>
      </p:pic>
      <p:pic>
        <p:nvPicPr>
          <p:cNvPr id="56" name="Imagem 55">
            <a:extLst>
              <a:ext uri="{FF2B5EF4-FFF2-40B4-BE49-F238E27FC236}">
                <a16:creationId xmlns:a16="http://schemas.microsoft.com/office/drawing/2014/main" id="{245D8D82-1D2D-4187-DB94-FBB8AD811346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1627" y="8200311"/>
            <a:ext cx="320421" cy="394678"/>
          </a:xfrm>
          <a:prstGeom prst="rect">
            <a:avLst/>
          </a:prstGeom>
        </p:spPr>
      </p:pic>
      <p:pic>
        <p:nvPicPr>
          <p:cNvPr id="57" name="Imagem 56">
            <a:extLst>
              <a:ext uri="{FF2B5EF4-FFF2-40B4-BE49-F238E27FC236}">
                <a16:creationId xmlns:a16="http://schemas.microsoft.com/office/drawing/2014/main" id="{2A21BB80-89EC-9DB7-7BF4-1153EE839397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9972" y="5933570"/>
            <a:ext cx="404488" cy="48847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6969FD-2369-E7A6-AB39-210830C7C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0CD74C5-E574-5878-2EFF-F9F57A8837FB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CBFBBD41-6716-6B33-EFAB-FEF653906222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1F949B2-9F44-758E-0A60-CE833806E372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A7958F69-58F4-FF4D-E40F-F4D02707A031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07377AD-5E35-897A-0CC9-725CE5BEDB60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2AF1444-404E-4915-5827-090CE16C91A6}"/>
              </a:ext>
            </a:extLst>
          </p:cNvPr>
          <p:cNvSpPr txBox="1"/>
          <p:nvPr/>
        </p:nvSpPr>
        <p:spPr>
          <a:xfrm>
            <a:off x="3361594" y="700050"/>
            <a:ext cx="11564807" cy="10043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58"/>
              </a:lnSpc>
            </a:pPr>
            <a:r>
              <a:rPr lang="en-US" sz="71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TPF - </a:t>
            </a:r>
            <a:r>
              <a:rPr lang="en-US" sz="7118" b="1" i="1" dirty="0" err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Vantagens</a:t>
            </a:r>
            <a:endParaRPr lang="en-US" sz="7118" b="1" i="1" dirty="0">
              <a:solidFill>
                <a:srgbClr val="FAFDFD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655B77B4-DA17-0736-2373-C5C3E40625DE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F5BF1A18-AC79-C2A1-306B-AB6B0DE30A69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D36E1768-F522-6500-E3AA-333F907E884E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B9B6377A-324D-09B6-BB7A-B656E0EFB578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4AFD12C6-75BC-8D94-3946-A58378862D9C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F7103112-3488-B932-CF9D-BDB509719EAA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41" name="Rectangle 5">
            <a:extLst>
              <a:ext uri="{FF2B5EF4-FFF2-40B4-BE49-F238E27FC236}">
                <a16:creationId xmlns:a16="http://schemas.microsoft.com/office/drawing/2014/main" id="{0D78A086-4883-C8B4-F572-44E8A0D137D0}"/>
              </a:ext>
            </a:extLst>
          </p:cNvPr>
          <p:cNvSpPr/>
          <p:nvPr/>
        </p:nvSpPr>
        <p:spPr>
          <a:xfrm>
            <a:off x="457200" y="2817698"/>
            <a:ext cx="5200062" cy="69740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Rectangle 6">
            <a:extLst>
              <a:ext uri="{FF2B5EF4-FFF2-40B4-BE49-F238E27FC236}">
                <a16:creationId xmlns:a16="http://schemas.microsoft.com/office/drawing/2014/main" id="{03BF5D9C-990A-1612-4473-061E6C3E54DF}"/>
              </a:ext>
            </a:extLst>
          </p:cNvPr>
          <p:cNvSpPr/>
          <p:nvPr/>
        </p:nvSpPr>
        <p:spPr>
          <a:xfrm>
            <a:off x="457200" y="2817698"/>
            <a:ext cx="5200062" cy="167376"/>
          </a:xfrm>
          <a:prstGeom prst="rect">
            <a:avLst/>
          </a:prstGeom>
          <a:solidFill>
            <a:srgbClr val="C032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8">
            <a:extLst>
              <a:ext uri="{FF2B5EF4-FFF2-40B4-BE49-F238E27FC236}">
                <a16:creationId xmlns:a16="http://schemas.microsoft.com/office/drawing/2014/main" id="{BCA96D4A-D50E-A0AC-A6F4-91E743DEB59F}"/>
              </a:ext>
            </a:extLst>
          </p:cNvPr>
          <p:cNvSpPr txBox="1"/>
          <p:nvPr/>
        </p:nvSpPr>
        <p:spPr>
          <a:xfrm>
            <a:off x="697203" y="3375618"/>
            <a:ext cx="48000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 i="0" dirty="0">
                <a:solidFill>
                  <a:srgbClr val="1E2950"/>
                </a:solidFill>
                <a:latin typeface="Calibri"/>
              </a:rPr>
              <a:t>Meta </a:t>
            </a:r>
            <a:r>
              <a:rPr sz="2400" b="1" i="0" dirty="0" err="1">
                <a:solidFill>
                  <a:srgbClr val="1E2950"/>
                </a:solidFill>
                <a:latin typeface="Calibri"/>
              </a:rPr>
              <a:t>Atuarial</a:t>
            </a:r>
            <a:r>
              <a:rPr lang="pt-BR" sz="2400" b="1" i="0" dirty="0">
                <a:solidFill>
                  <a:srgbClr val="1E2950"/>
                </a:solidFill>
                <a:latin typeface="Calibri"/>
              </a:rPr>
              <a:t> (estimada)</a:t>
            </a:r>
            <a:endParaRPr sz="2400" b="1" i="0" dirty="0">
              <a:solidFill>
                <a:srgbClr val="1E2950"/>
              </a:solidFill>
              <a:latin typeface="Calibri"/>
            </a:endParaRPr>
          </a:p>
        </p:txBody>
      </p:sp>
      <p:sp>
        <p:nvSpPr>
          <p:cNvPr id="45" name="TextBox 9">
            <a:extLst>
              <a:ext uri="{FF2B5EF4-FFF2-40B4-BE49-F238E27FC236}">
                <a16:creationId xmlns:a16="http://schemas.microsoft.com/office/drawing/2014/main" id="{4BA1086A-C9A7-0B9D-CA6C-7422B554B233}"/>
              </a:ext>
            </a:extLst>
          </p:cNvPr>
          <p:cNvSpPr txBox="1"/>
          <p:nvPr/>
        </p:nvSpPr>
        <p:spPr>
          <a:xfrm>
            <a:off x="697203" y="3961434"/>
            <a:ext cx="47333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 dirty="0" err="1">
                <a:solidFill>
                  <a:srgbClr val="64748B"/>
                </a:solidFill>
                <a:latin typeface="Calibri"/>
              </a:rPr>
              <a:t>Rentabilidade</a:t>
            </a:r>
            <a:r>
              <a:rPr sz="1400" b="0" i="0" dirty="0">
                <a:solidFill>
                  <a:srgbClr val="64748B"/>
                </a:solidFill>
                <a:latin typeface="Calibri"/>
              </a:rPr>
              <a:t> </a:t>
            </a:r>
            <a:r>
              <a:rPr sz="1400" b="0" i="0" dirty="0" err="1">
                <a:solidFill>
                  <a:srgbClr val="64748B"/>
                </a:solidFill>
                <a:latin typeface="Calibri"/>
              </a:rPr>
              <a:t>mínima</a:t>
            </a:r>
            <a:r>
              <a:rPr sz="1400" b="0" i="0" dirty="0">
                <a:solidFill>
                  <a:srgbClr val="64748B"/>
                </a:solidFill>
                <a:latin typeface="Calibri"/>
              </a:rPr>
              <a:t> </a:t>
            </a:r>
            <a:r>
              <a:rPr sz="1400" b="0" i="0" dirty="0" err="1">
                <a:solidFill>
                  <a:srgbClr val="64748B"/>
                </a:solidFill>
                <a:latin typeface="Calibri"/>
              </a:rPr>
              <a:t>exigida</a:t>
            </a:r>
            <a:r>
              <a:rPr sz="1400" b="0" i="0" dirty="0">
                <a:solidFill>
                  <a:srgbClr val="64748B"/>
                </a:solidFill>
                <a:latin typeface="Calibri"/>
              </a:rPr>
              <a:t> para </a:t>
            </a:r>
            <a:r>
              <a:rPr sz="1400" b="0" i="0" dirty="0" err="1">
                <a:solidFill>
                  <a:srgbClr val="64748B"/>
                </a:solidFill>
                <a:latin typeface="Calibri"/>
              </a:rPr>
              <a:t>cobrir</a:t>
            </a:r>
            <a:r>
              <a:rPr sz="1400" b="0" i="0" dirty="0">
                <a:solidFill>
                  <a:srgbClr val="64748B"/>
                </a:solidFill>
                <a:latin typeface="Calibri"/>
              </a:rPr>
              <a:t>
as </a:t>
            </a:r>
            <a:r>
              <a:rPr sz="1400" b="0" i="0" dirty="0" err="1">
                <a:solidFill>
                  <a:srgbClr val="64748B"/>
                </a:solidFill>
                <a:latin typeface="Calibri"/>
              </a:rPr>
              <a:t>obrigações</a:t>
            </a:r>
            <a:r>
              <a:rPr sz="1400" b="0" i="0" dirty="0">
                <a:solidFill>
                  <a:srgbClr val="64748B"/>
                </a:solidFill>
                <a:latin typeface="Calibri"/>
              </a:rPr>
              <a:t> </a:t>
            </a:r>
            <a:r>
              <a:rPr sz="1400" b="0" i="0" dirty="0" err="1">
                <a:solidFill>
                  <a:srgbClr val="64748B"/>
                </a:solidFill>
                <a:latin typeface="Calibri"/>
              </a:rPr>
              <a:t>previdenciárias</a:t>
            </a:r>
            <a:r>
              <a:rPr sz="1400" b="0" i="0" dirty="0">
                <a:solidFill>
                  <a:srgbClr val="64748B"/>
                </a:solidFill>
                <a:latin typeface="Calibri"/>
              </a:rPr>
              <a:t>.</a:t>
            </a:r>
          </a:p>
        </p:txBody>
      </p:sp>
      <p:sp>
        <p:nvSpPr>
          <p:cNvPr id="46" name="TextBox 10">
            <a:extLst>
              <a:ext uri="{FF2B5EF4-FFF2-40B4-BE49-F238E27FC236}">
                <a16:creationId xmlns:a16="http://schemas.microsoft.com/office/drawing/2014/main" id="{7EE70808-D11C-93A2-B6F4-C67E8C3EC0F8}"/>
              </a:ext>
            </a:extLst>
          </p:cNvPr>
          <p:cNvSpPr txBox="1"/>
          <p:nvPr/>
        </p:nvSpPr>
        <p:spPr>
          <a:xfrm>
            <a:off x="691309" y="4974975"/>
            <a:ext cx="14666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i="0" dirty="0">
                <a:solidFill>
                  <a:srgbClr val="64748B"/>
                </a:solidFill>
                <a:latin typeface="Calibri"/>
              </a:rPr>
              <a:t>IPCA +</a:t>
            </a:r>
          </a:p>
        </p:txBody>
      </p:sp>
      <p:sp>
        <p:nvSpPr>
          <p:cNvPr id="47" name="TextBox 11">
            <a:extLst>
              <a:ext uri="{FF2B5EF4-FFF2-40B4-BE49-F238E27FC236}">
                <a16:creationId xmlns:a16="http://schemas.microsoft.com/office/drawing/2014/main" id="{337C8C74-96BF-9D0E-E123-A4547DCE1DF3}"/>
              </a:ext>
            </a:extLst>
          </p:cNvPr>
          <p:cNvSpPr txBox="1"/>
          <p:nvPr/>
        </p:nvSpPr>
        <p:spPr>
          <a:xfrm>
            <a:off x="2024657" y="4807599"/>
            <a:ext cx="32000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800" b="1" i="0" dirty="0">
                <a:solidFill>
                  <a:srgbClr val="C03232"/>
                </a:solidFill>
                <a:latin typeface="Calibri"/>
              </a:rPr>
              <a:t>5,5%</a:t>
            </a:r>
          </a:p>
        </p:txBody>
      </p:sp>
      <p:sp>
        <p:nvSpPr>
          <p:cNvPr id="48" name="TextBox 12">
            <a:extLst>
              <a:ext uri="{FF2B5EF4-FFF2-40B4-BE49-F238E27FC236}">
                <a16:creationId xmlns:a16="http://schemas.microsoft.com/office/drawing/2014/main" id="{4F28947D-8142-685B-5515-2CDFA9CF251D}"/>
              </a:ext>
            </a:extLst>
          </p:cNvPr>
          <p:cNvSpPr txBox="1"/>
          <p:nvPr/>
        </p:nvSpPr>
        <p:spPr>
          <a:xfrm>
            <a:off x="628260" y="5745520"/>
            <a:ext cx="473339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 dirty="0" err="1">
                <a:solidFill>
                  <a:srgbClr val="64748B"/>
                </a:solidFill>
                <a:latin typeface="Calibri"/>
              </a:rPr>
              <a:t>ao</a:t>
            </a:r>
            <a:r>
              <a:rPr sz="1100" b="0" i="1" dirty="0">
                <a:solidFill>
                  <a:srgbClr val="64748B"/>
                </a:solidFill>
                <a:latin typeface="Calibri"/>
              </a:rPr>
              <a:t> </a:t>
            </a:r>
            <a:r>
              <a:rPr sz="1100" b="0" i="1" dirty="0" err="1">
                <a:solidFill>
                  <a:srgbClr val="64748B"/>
                </a:solidFill>
                <a:latin typeface="Calibri"/>
              </a:rPr>
              <a:t>ano</a:t>
            </a:r>
            <a:r>
              <a:rPr sz="1100" b="0" i="1" dirty="0">
                <a:solidFill>
                  <a:srgbClr val="64748B"/>
                </a:solidFill>
                <a:latin typeface="Calibri"/>
              </a:rPr>
              <a:t> — </a:t>
            </a:r>
            <a:r>
              <a:rPr sz="1100" b="0" i="1" dirty="0" err="1">
                <a:solidFill>
                  <a:srgbClr val="64748B"/>
                </a:solidFill>
                <a:latin typeface="Calibri"/>
              </a:rPr>
              <a:t>média</a:t>
            </a:r>
            <a:r>
              <a:rPr sz="1100" b="0" i="1" dirty="0">
                <a:solidFill>
                  <a:srgbClr val="64748B"/>
                </a:solidFill>
                <a:latin typeface="Calibri"/>
              </a:rPr>
              <a:t> dos regimes no </a:t>
            </a:r>
            <a:r>
              <a:rPr sz="1100" b="0" i="1" dirty="0" err="1">
                <a:solidFill>
                  <a:srgbClr val="64748B"/>
                </a:solidFill>
                <a:latin typeface="Calibri"/>
              </a:rPr>
              <a:t>Brasil</a:t>
            </a:r>
            <a:endParaRPr sz="1100" b="0" i="1" dirty="0">
              <a:solidFill>
                <a:srgbClr val="64748B"/>
              </a:solidFill>
              <a:latin typeface="Calibri"/>
            </a:endParaRPr>
          </a:p>
        </p:txBody>
      </p:sp>
      <p:sp>
        <p:nvSpPr>
          <p:cNvPr id="51" name="Rectangle 15">
            <a:extLst>
              <a:ext uri="{FF2B5EF4-FFF2-40B4-BE49-F238E27FC236}">
                <a16:creationId xmlns:a16="http://schemas.microsoft.com/office/drawing/2014/main" id="{84377BF5-C41D-F6B7-ABEA-65835C1C4982}"/>
              </a:ext>
            </a:extLst>
          </p:cNvPr>
          <p:cNvSpPr/>
          <p:nvPr/>
        </p:nvSpPr>
        <p:spPr>
          <a:xfrm>
            <a:off x="723870" y="6778931"/>
            <a:ext cx="106668" cy="111584"/>
          </a:xfrm>
          <a:prstGeom prst="rect">
            <a:avLst/>
          </a:prstGeom>
          <a:solidFill>
            <a:srgbClr val="C032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TextBox 16">
            <a:extLst>
              <a:ext uri="{FF2B5EF4-FFF2-40B4-BE49-F238E27FC236}">
                <a16:creationId xmlns:a16="http://schemas.microsoft.com/office/drawing/2014/main" id="{6B475217-9648-16AA-4006-3304430E9E28}"/>
              </a:ext>
            </a:extLst>
          </p:cNvPr>
          <p:cNvSpPr txBox="1"/>
          <p:nvPr/>
        </p:nvSpPr>
        <p:spPr>
          <a:xfrm>
            <a:off x="963873" y="6667347"/>
            <a:ext cx="440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 dirty="0" err="1">
                <a:solidFill>
                  <a:srgbClr val="1E2950"/>
                </a:solidFill>
                <a:latin typeface="Calibri"/>
              </a:rPr>
              <a:t>Indexada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ao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IPCA —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preserva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poder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de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compra</a:t>
            </a:r>
            <a:endParaRPr sz="1400" b="0" i="0" dirty="0">
              <a:solidFill>
                <a:srgbClr val="1E2950"/>
              </a:solidFill>
              <a:latin typeface="Calibri"/>
            </a:endParaRPr>
          </a:p>
        </p:txBody>
      </p:sp>
      <p:sp>
        <p:nvSpPr>
          <p:cNvPr id="53" name="Rectangle 17">
            <a:extLst>
              <a:ext uri="{FF2B5EF4-FFF2-40B4-BE49-F238E27FC236}">
                <a16:creationId xmlns:a16="http://schemas.microsoft.com/office/drawing/2014/main" id="{FC9C8FAF-ECA1-D190-AF26-EE8809041D64}"/>
              </a:ext>
            </a:extLst>
          </p:cNvPr>
          <p:cNvSpPr/>
          <p:nvPr/>
        </p:nvSpPr>
        <p:spPr>
          <a:xfrm>
            <a:off x="723870" y="7308955"/>
            <a:ext cx="106668" cy="111584"/>
          </a:xfrm>
          <a:prstGeom prst="rect">
            <a:avLst/>
          </a:prstGeom>
          <a:solidFill>
            <a:srgbClr val="C032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TextBox 18">
            <a:extLst>
              <a:ext uri="{FF2B5EF4-FFF2-40B4-BE49-F238E27FC236}">
                <a16:creationId xmlns:a16="http://schemas.microsoft.com/office/drawing/2014/main" id="{714F0510-D1FC-B593-9E34-32088F5BAAA7}"/>
              </a:ext>
            </a:extLst>
          </p:cNvPr>
          <p:cNvSpPr txBox="1"/>
          <p:nvPr/>
        </p:nvSpPr>
        <p:spPr>
          <a:xfrm>
            <a:off x="963873" y="7197371"/>
            <a:ext cx="440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 dirty="0">
                <a:solidFill>
                  <a:srgbClr val="1E2950"/>
                </a:solidFill>
                <a:latin typeface="Calibri"/>
              </a:rPr>
              <a:t>Piso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mínimo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de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rentabilidade</a:t>
            </a:r>
            <a:endParaRPr sz="1400" b="0" i="0" dirty="0">
              <a:solidFill>
                <a:srgbClr val="1E2950"/>
              </a:solidFill>
              <a:latin typeface="Calibri"/>
            </a:endParaRPr>
          </a:p>
        </p:txBody>
      </p:sp>
      <p:sp>
        <p:nvSpPr>
          <p:cNvPr id="55" name="Rectangle 19">
            <a:extLst>
              <a:ext uri="{FF2B5EF4-FFF2-40B4-BE49-F238E27FC236}">
                <a16:creationId xmlns:a16="http://schemas.microsoft.com/office/drawing/2014/main" id="{A398DE3A-C12B-EB70-227B-E89C7B0935EB}"/>
              </a:ext>
            </a:extLst>
          </p:cNvPr>
          <p:cNvSpPr/>
          <p:nvPr/>
        </p:nvSpPr>
        <p:spPr>
          <a:xfrm>
            <a:off x="723870" y="7838979"/>
            <a:ext cx="106668" cy="111584"/>
          </a:xfrm>
          <a:prstGeom prst="rect">
            <a:avLst/>
          </a:prstGeom>
          <a:solidFill>
            <a:srgbClr val="C032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TextBox 20">
            <a:extLst>
              <a:ext uri="{FF2B5EF4-FFF2-40B4-BE49-F238E27FC236}">
                <a16:creationId xmlns:a16="http://schemas.microsoft.com/office/drawing/2014/main" id="{805C5C7A-0DCA-15F0-1048-BA897CFCDB65}"/>
              </a:ext>
            </a:extLst>
          </p:cNvPr>
          <p:cNvSpPr txBox="1"/>
          <p:nvPr/>
        </p:nvSpPr>
        <p:spPr>
          <a:xfrm>
            <a:off x="963873" y="7727395"/>
            <a:ext cx="440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 dirty="0" err="1">
                <a:solidFill>
                  <a:srgbClr val="1E2950"/>
                </a:solidFill>
                <a:latin typeface="Calibri"/>
              </a:rPr>
              <a:t>Déficit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atuarial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se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não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for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atingida</a:t>
            </a:r>
            <a:endParaRPr sz="1400" b="0" i="0" dirty="0">
              <a:solidFill>
                <a:srgbClr val="1E2950"/>
              </a:solidFill>
              <a:latin typeface="Calibri"/>
            </a:endParaRPr>
          </a:p>
        </p:txBody>
      </p:sp>
      <p:sp>
        <p:nvSpPr>
          <p:cNvPr id="57" name="Rectangle 21">
            <a:extLst>
              <a:ext uri="{FF2B5EF4-FFF2-40B4-BE49-F238E27FC236}">
                <a16:creationId xmlns:a16="http://schemas.microsoft.com/office/drawing/2014/main" id="{56CBA65D-8006-0A37-13C9-FA9049BB4946}"/>
              </a:ext>
            </a:extLst>
          </p:cNvPr>
          <p:cNvSpPr/>
          <p:nvPr/>
        </p:nvSpPr>
        <p:spPr>
          <a:xfrm>
            <a:off x="5963932" y="2887438"/>
            <a:ext cx="40000" cy="6834522"/>
          </a:xfrm>
          <a:prstGeom prst="rect">
            <a:avLst/>
          </a:prstGeom>
          <a:solidFill>
            <a:srgbClr val="CCD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Rectangle 22">
            <a:extLst>
              <a:ext uri="{FF2B5EF4-FFF2-40B4-BE49-F238E27FC236}">
                <a16:creationId xmlns:a16="http://schemas.microsoft.com/office/drawing/2014/main" id="{5C64706D-34B6-2C8C-B1F9-BF57867FFD93}"/>
              </a:ext>
            </a:extLst>
          </p:cNvPr>
          <p:cNvSpPr/>
          <p:nvPr/>
        </p:nvSpPr>
        <p:spPr>
          <a:xfrm>
            <a:off x="11750667" y="2887438"/>
            <a:ext cx="40000" cy="6834522"/>
          </a:xfrm>
          <a:prstGeom prst="rect">
            <a:avLst/>
          </a:prstGeom>
          <a:solidFill>
            <a:srgbClr val="CCD6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Rectangle 23">
            <a:extLst>
              <a:ext uri="{FF2B5EF4-FFF2-40B4-BE49-F238E27FC236}">
                <a16:creationId xmlns:a16="http://schemas.microsoft.com/office/drawing/2014/main" id="{A39B2B8A-7F79-0EEB-224D-B623D23A5EF1}"/>
              </a:ext>
            </a:extLst>
          </p:cNvPr>
          <p:cNvSpPr/>
          <p:nvPr/>
        </p:nvSpPr>
        <p:spPr>
          <a:xfrm>
            <a:off x="6390604" y="4770419"/>
            <a:ext cx="4933392" cy="2929081"/>
          </a:xfrm>
          <a:prstGeom prst="rect">
            <a:avLst/>
          </a:prstGeom>
          <a:solidFill>
            <a:srgbClr val="FFF8E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Rectangle 24">
            <a:extLst>
              <a:ext uri="{FF2B5EF4-FFF2-40B4-BE49-F238E27FC236}">
                <a16:creationId xmlns:a16="http://schemas.microsoft.com/office/drawing/2014/main" id="{DB84B80C-71A3-2F7B-2CC4-03183F1C6F04}"/>
              </a:ext>
            </a:extLst>
          </p:cNvPr>
          <p:cNvSpPr/>
          <p:nvPr/>
        </p:nvSpPr>
        <p:spPr>
          <a:xfrm>
            <a:off x="6390604" y="4770419"/>
            <a:ext cx="4933392" cy="139480"/>
          </a:xfrm>
          <a:prstGeom prst="rect">
            <a:avLst/>
          </a:prstGeom>
          <a:solidFill>
            <a:srgbClr val="C8A0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TextBox 25">
            <a:extLst>
              <a:ext uri="{FF2B5EF4-FFF2-40B4-BE49-F238E27FC236}">
                <a16:creationId xmlns:a16="http://schemas.microsoft.com/office/drawing/2014/main" id="{AFC99173-0C7E-BC4F-5B01-15AFF64A4667}"/>
              </a:ext>
            </a:extLst>
          </p:cNvPr>
          <p:cNvSpPr txBox="1"/>
          <p:nvPr/>
        </p:nvSpPr>
        <p:spPr>
          <a:xfrm>
            <a:off x="6493230" y="5077084"/>
            <a:ext cx="480005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1" i="0" dirty="0">
                <a:solidFill>
                  <a:srgbClr val="C8A030"/>
                </a:solidFill>
                <a:latin typeface="Calibri"/>
              </a:rPr>
              <a:t>SPREAD / MARGEM DE SEGURANÇA</a:t>
            </a:r>
          </a:p>
        </p:txBody>
      </p:sp>
      <p:sp>
        <p:nvSpPr>
          <p:cNvPr id="62" name="TextBox 26">
            <a:extLst>
              <a:ext uri="{FF2B5EF4-FFF2-40B4-BE49-F238E27FC236}">
                <a16:creationId xmlns:a16="http://schemas.microsoft.com/office/drawing/2014/main" id="{70E05BB9-1E20-71C5-0C29-4B96FD87CF35}"/>
              </a:ext>
            </a:extLst>
          </p:cNvPr>
          <p:cNvSpPr txBox="1"/>
          <p:nvPr/>
        </p:nvSpPr>
        <p:spPr>
          <a:xfrm>
            <a:off x="6457271" y="5300443"/>
            <a:ext cx="48000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7200" b="1" i="0" dirty="0">
                <a:solidFill>
                  <a:srgbClr val="C8A030"/>
                </a:solidFill>
                <a:latin typeface="Calibri"/>
              </a:rPr>
              <a:t>+</a:t>
            </a:r>
            <a:r>
              <a:rPr lang="pt-BR" sz="7200" b="1" i="0" dirty="0">
                <a:solidFill>
                  <a:srgbClr val="C8A030"/>
                </a:solidFill>
                <a:latin typeface="Calibri"/>
              </a:rPr>
              <a:t>1,97</a:t>
            </a:r>
            <a:r>
              <a:rPr sz="7200" b="1" i="0" dirty="0">
                <a:solidFill>
                  <a:srgbClr val="C8A030"/>
                </a:solidFill>
                <a:latin typeface="Calibri"/>
              </a:rPr>
              <a:t>%</a:t>
            </a:r>
          </a:p>
        </p:txBody>
      </p:sp>
      <p:sp>
        <p:nvSpPr>
          <p:cNvPr id="63" name="TextBox 27">
            <a:extLst>
              <a:ext uri="{FF2B5EF4-FFF2-40B4-BE49-F238E27FC236}">
                <a16:creationId xmlns:a16="http://schemas.microsoft.com/office/drawing/2014/main" id="{3F03F7B4-2895-F507-5193-9DD97D364912}"/>
              </a:ext>
            </a:extLst>
          </p:cNvPr>
          <p:cNvSpPr txBox="1"/>
          <p:nvPr/>
        </p:nvSpPr>
        <p:spPr>
          <a:xfrm>
            <a:off x="6468644" y="6372413"/>
            <a:ext cx="480005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 i="0" dirty="0" err="1">
                <a:solidFill>
                  <a:srgbClr val="64748B"/>
                </a:solidFill>
                <a:latin typeface="Calibri"/>
              </a:rPr>
              <a:t>ao</a:t>
            </a:r>
            <a:r>
              <a:rPr sz="2000" b="0" i="0" dirty="0">
                <a:solidFill>
                  <a:srgbClr val="64748B"/>
                </a:solidFill>
                <a:latin typeface="Calibri"/>
              </a:rPr>
              <a:t> </a:t>
            </a:r>
            <a:r>
              <a:rPr sz="2000" b="0" i="0" dirty="0" err="1">
                <a:solidFill>
                  <a:srgbClr val="64748B"/>
                </a:solidFill>
                <a:latin typeface="Calibri"/>
              </a:rPr>
              <a:t>ano</a:t>
            </a:r>
            <a:r>
              <a:rPr sz="2000" b="0" i="0" dirty="0">
                <a:solidFill>
                  <a:srgbClr val="64748B"/>
                </a:solidFill>
                <a:latin typeface="Calibri"/>
              </a:rPr>
              <a:t> </a:t>
            </a:r>
            <a:r>
              <a:rPr sz="2000" b="0" i="0" dirty="0" err="1">
                <a:solidFill>
                  <a:srgbClr val="64748B"/>
                </a:solidFill>
                <a:latin typeface="Calibri"/>
              </a:rPr>
              <a:t>acima</a:t>
            </a:r>
            <a:r>
              <a:rPr sz="2000" b="0" i="0" dirty="0">
                <a:solidFill>
                  <a:srgbClr val="64748B"/>
                </a:solidFill>
                <a:latin typeface="Calibri"/>
              </a:rPr>
              <a:t> da meta </a:t>
            </a:r>
            <a:r>
              <a:rPr sz="2000" b="0" i="0" dirty="0" err="1">
                <a:solidFill>
                  <a:srgbClr val="64748B"/>
                </a:solidFill>
                <a:latin typeface="Calibri"/>
              </a:rPr>
              <a:t>atuarial</a:t>
            </a:r>
            <a:endParaRPr sz="2000" b="0" i="0" dirty="0">
              <a:solidFill>
                <a:srgbClr val="64748B"/>
              </a:solidFill>
              <a:latin typeface="Calibri"/>
            </a:endParaRPr>
          </a:p>
        </p:txBody>
      </p:sp>
      <p:sp>
        <p:nvSpPr>
          <p:cNvPr id="64" name="TextBox 28">
            <a:extLst>
              <a:ext uri="{FF2B5EF4-FFF2-40B4-BE49-F238E27FC236}">
                <a16:creationId xmlns:a16="http://schemas.microsoft.com/office/drawing/2014/main" id="{DC212926-3AD8-5DAE-A633-C312D2900184}"/>
              </a:ext>
            </a:extLst>
          </p:cNvPr>
          <p:cNvSpPr txBox="1"/>
          <p:nvPr/>
        </p:nvSpPr>
        <p:spPr>
          <a:xfrm>
            <a:off x="6449937" y="6877943"/>
            <a:ext cx="48000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1" i="1" dirty="0">
                <a:solidFill>
                  <a:srgbClr val="1A3A8A"/>
                </a:solidFill>
                <a:latin typeface="Calibri"/>
              </a:rPr>
              <a:t>→ </a:t>
            </a:r>
            <a:r>
              <a:rPr sz="1600" b="1" i="1" dirty="0" err="1">
                <a:solidFill>
                  <a:srgbClr val="1A3A8A"/>
                </a:solidFill>
                <a:latin typeface="Calibri"/>
              </a:rPr>
              <a:t>geração</a:t>
            </a:r>
            <a:r>
              <a:rPr sz="1600" b="1" i="1" dirty="0">
                <a:solidFill>
                  <a:srgbClr val="1A3A8A"/>
                </a:solidFill>
                <a:latin typeface="Calibri"/>
              </a:rPr>
              <a:t> de </a:t>
            </a:r>
            <a:r>
              <a:rPr sz="1600" b="1" i="1" dirty="0" err="1">
                <a:solidFill>
                  <a:srgbClr val="1A3A8A"/>
                </a:solidFill>
                <a:latin typeface="Calibri"/>
              </a:rPr>
              <a:t>superávit</a:t>
            </a:r>
            <a:r>
              <a:rPr sz="1600" b="1" i="1" dirty="0">
                <a:solidFill>
                  <a:srgbClr val="1A3A8A"/>
                </a:solidFill>
                <a:latin typeface="Calibri"/>
              </a:rPr>
              <a:t> </a:t>
            </a:r>
            <a:r>
              <a:rPr sz="1600" b="1" i="1" dirty="0" err="1">
                <a:solidFill>
                  <a:srgbClr val="1A3A8A"/>
                </a:solidFill>
                <a:latin typeface="Calibri"/>
              </a:rPr>
              <a:t>estrutural</a:t>
            </a:r>
            <a:endParaRPr sz="1600" b="1" i="1" dirty="0">
              <a:solidFill>
                <a:srgbClr val="1A3A8A"/>
              </a:solidFill>
              <a:latin typeface="Calibri"/>
            </a:endParaRPr>
          </a:p>
        </p:txBody>
      </p:sp>
      <p:sp>
        <p:nvSpPr>
          <p:cNvPr id="65" name="TextBox 29">
            <a:extLst>
              <a:ext uri="{FF2B5EF4-FFF2-40B4-BE49-F238E27FC236}">
                <a16:creationId xmlns:a16="http://schemas.microsoft.com/office/drawing/2014/main" id="{CCD3A19F-B7B3-1FF8-387D-95E3516AFCA2}"/>
              </a:ext>
            </a:extLst>
          </p:cNvPr>
          <p:cNvSpPr txBox="1"/>
          <p:nvPr/>
        </p:nvSpPr>
        <p:spPr>
          <a:xfrm>
            <a:off x="7890621" y="3992211"/>
            <a:ext cx="19333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1" i="0" dirty="0">
                <a:solidFill>
                  <a:srgbClr val="64748B"/>
                </a:solidFill>
                <a:latin typeface="Calibri"/>
              </a:rPr>
              <a:t>VS</a:t>
            </a:r>
          </a:p>
        </p:txBody>
      </p:sp>
      <p:sp>
        <p:nvSpPr>
          <p:cNvPr id="66" name="Rectangle 30">
            <a:extLst>
              <a:ext uri="{FF2B5EF4-FFF2-40B4-BE49-F238E27FC236}">
                <a16:creationId xmlns:a16="http://schemas.microsoft.com/office/drawing/2014/main" id="{285FC203-9DF3-7169-17DF-B88DBE8DA430}"/>
              </a:ext>
            </a:extLst>
          </p:cNvPr>
          <p:cNvSpPr/>
          <p:nvPr/>
        </p:nvSpPr>
        <p:spPr>
          <a:xfrm>
            <a:off x="12097338" y="2817698"/>
            <a:ext cx="5200062" cy="69740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400"/>
          </a:p>
        </p:txBody>
      </p:sp>
      <p:sp>
        <p:nvSpPr>
          <p:cNvPr id="67" name="Rectangle 31">
            <a:extLst>
              <a:ext uri="{FF2B5EF4-FFF2-40B4-BE49-F238E27FC236}">
                <a16:creationId xmlns:a16="http://schemas.microsoft.com/office/drawing/2014/main" id="{63E6FF34-680D-214D-5202-D154020927F3}"/>
              </a:ext>
            </a:extLst>
          </p:cNvPr>
          <p:cNvSpPr/>
          <p:nvPr/>
        </p:nvSpPr>
        <p:spPr>
          <a:xfrm>
            <a:off x="12097338" y="2817698"/>
            <a:ext cx="5200062" cy="167376"/>
          </a:xfrm>
          <a:prstGeom prst="rect">
            <a:avLst/>
          </a:prstGeom>
          <a:solidFill>
            <a:srgbClr val="009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TextBox 32">
            <a:extLst>
              <a:ext uri="{FF2B5EF4-FFF2-40B4-BE49-F238E27FC236}">
                <a16:creationId xmlns:a16="http://schemas.microsoft.com/office/drawing/2014/main" id="{0EAE8357-779C-7123-3C44-AF6129432586}"/>
              </a:ext>
            </a:extLst>
          </p:cNvPr>
          <p:cNvSpPr txBox="1"/>
          <p:nvPr/>
        </p:nvSpPr>
        <p:spPr>
          <a:xfrm>
            <a:off x="12304007" y="3025492"/>
            <a:ext cx="4800057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1" i="0" dirty="0">
                <a:solidFill>
                  <a:srgbClr val="009A5A"/>
                </a:solidFill>
                <a:latin typeface="Calibri"/>
              </a:rPr>
              <a:t>SOLUÇÃO — TESOURO NACIONAL</a:t>
            </a:r>
          </a:p>
        </p:txBody>
      </p:sp>
      <p:sp>
        <p:nvSpPr>
          <p:cNvPr id="69" name="TextBox 33">
            <a:extLst>
              <a:ext uri="{FF2B5EF4-FFF2-40B4-BE49-F238E27FC236}">
                <a16:creationId xmlns:a16="http://schemas.microsoft.com/office/drawing/2014/main" id="{EDE3228C-437D-D650-7B09-265A2B1C49C6}"/>
              </a:ext>
            </a:extLst>
          </p:cNvPr>
          <p:cNvSpPr txBox="1"/>
          <p:nvPr/>
        </p:nvSpPr>
        <p:spPr>
          <a:xfrm>
            <a:off x="12337341" y="3375618"/>
            <a:ext cx="48000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 b="1" i="0">
                <a:solidFill>
                  <a:srgbClr val="1E2950"/>
                </a:solidFill>
                <a:latin typeface="Calibri"/>
              </a:rPr>
              <a:t>NTN-B (Tesouro IPCA+)</a:t>
            </a:r>
          </a:p>
        </p:txBody>
      </p:sp>
      <p:sp>
        <p:nvSpPr>
          <p:cNvPr id="70" name="TextBox 34">
            <a:extLst>
              <a:ext uri="{FF2B5EF4-FFF2-40B4-BE49-F238E27FC236}">
                <a16:creationId xmlns:a16="http://schemas.microsoft.com/office/drawing/2014/main" id="{BE1EFCD9-2861-2367-552C-F50F0660871D}"/>
              </a:ext>
            </a:extLst>
          </p:cNvPr>
          <p:cNvSpPr txBox="1"/>
          <p:nvPr/>
        </p:nvSpPr>
        <p:spPr>
          <a:xfrm>
            <a:off x="12337341" y="3961434"/>
            <a:ext cx="47333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  <a:latin typeface="Calibri"/>
              </a:rPr>
              <a:t>Título público federal indexado ao IPCA
com taxa real contratada na compra.</a:t>
            </a:r>
          </a:p>
        </p:txBody>
      </p:sp>
      <p:sp>
        <p:nvSpPr>
          <p:cNvPr id="71" name="TextBox 35">
            <a:extLst>
              <a:ext uri="{FF2B5EF4-FFF2-40B4-BE49-F238E27FC236}">
                <a16:creationId xmlns:a16="http://schemas.microsoft.com/office/drawing/2014/main" id="{A94DF1D5-2AFE-4494-89AF-48284DEE4650}"/>
              </a:ext>
            </a:extLst>
          </p:cNvPr>
          <p:cNvSpPr txBox="1"/>
          <p:nvPr/>
        </p:nvSpPr>
        <p:spPr>
          <a:xfrm>
            <a:off x="12337341" y="4798315"/>
            <a:ext cx="14666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b="0" i="0">
                <a:solidFill>
                  <a:srgbClr val="64748B"/>
                </a:solidFill>
                <a:latin typeface="Calibri"/>
              </a:rPr>
              <a:t>IPCA +</a:t>
            </a:r>
          </a:p>
        </p:txBody>
      </p:sp>
      <p:sp>
        <p:nvSpPr>
          <p:cNvPr id="72" name="TextBox 36">
            <a:extLst>
              <a:ext uri="{FF2B5EF4-FFF2-40B4-BE49-F238E27FC236}">
                <a16:creationId xmlns:a16="http://schemas.microsoft.com/office/drawing/2014/main" id="{C4D991A4-ACE2-618C-BE85-CAE9D8185730}"/>
              </a:ext>
            </a:extLst>
          </p:cNvPr>
          <p:cNvSpPr txBox="1"/>
          <p:nvPr/>
        </p:nvSpPr>
        <p:spPr>
          <a:xfrm>
            <a:off x="13670690" y="4630939"/>
            <a:ext cx="32000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800" b="1" i="0" dirty="0">
                <a:solidFill>
                  <a:srgbClr val="009A5A"/>
                </a:solidFill>
                <a:latin typeface="Calibri"/>
              </a:rPr>
              <a:t>7,</a:t>
            </a:r>
            <a:r>
              <a:rPr lang="pt-BR" sz="4800" b="1" i="0" dirty="0">
                <a:solidFill>
                  <a:srgbClr val="009A5A"/>
                </a:solidFill>
                <a:latin typeface="Calibri"/>
              </a:rPr>
              <a:t>47</a:t>
            </a:r>
            <a:r>
              <a:rPr sz="4800" b="1" i="0" dirty="0">
                <a:solidFill>
                  <a:srgbClr val="009A5A"/>
                </a:solidFill>
                <a:latin typeface="Calibri"/>
              </a:rPr>
              <a:t>%</a:t>
            </a:r>
            <a:r>
              <a:rPr lang="pt-BR" sz="4800" b="1" i="0" dirty="0">
                <a:solidFill>
                  <a:srgbClr val="009A5A"/>
                </a:solidFill>
                <a:latin typeface="Calibri"/>
              </a:rPr>
              <a:t>*</a:t>
            </a:r>
            <a:endParaRPr sz="4800" b="1" i="0" dirty="0">
              <a:solidFill>
                <a:srgbClr val="009A5A"/>
              </a:solidFill>
              <a:latin typeface="Calibri"/>
            </a:endParaRPr>
          </a:p>
        </p:txBody>
      </p:sp>
      <p:sp>
        <p:nvSpPr>
          <p:cNvPr id="73" name="TextBox 37">
            <a:extLst>
              <a:ext uri="{FF2B5EF4-FFF2-40B4-BE49-F238E27FC236}">
                <a16:creationId xmlns:a16="http://schemas.microsoft.com/office/drawing/2014/main" id="{D103D805-D4D7-B916-CC86-4DF01B743917}"/>
              </a:ext>
            </a:extLst>
          </p:cNvPr>
          <p:cNvSpPr txBox="1"/>
          <p:nvPr/>
        </p:nvSpPr>
        <p:spPr>
          <a:xfrm>
            <a:off x="12337341" y="5579403"/>
            <a:ext cx="473339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1100" b="0" i="1" dirty="0">
                <a:solidFill>
                  <a:srgbClr val="64748B"/>
                </a:solidFill>
                <a:latin typeface="Calibri"/>
              </a:rPr>
              <a:t>*Média Móvel atual</a:t>
            </a:r>
            <a:endParaRPr sz="1100" b="0" i="1" dirty="0">
              <a:solidFill>
                <a:srgbClr val="64748B"/>
              </a:solidFill>
              <a:latin typeface="Calibri"/>
            </a:endParaRPr>
          </a:p>
        </p:txBody>
      </p:sp>
      <p:sp>
        <p:nvSpPr>
          <p:cNvPr id="74" name="Rectangle 38">
            <a:extLst>
              <a:ext uri="{FF2B5EF4-FFF2-40B4-BE49-F238E27FC236}">
                <a16:creationId xmlns:a16="http://schemas.microsoft.com/office/drawing/2014/main" id="{B1215025-8965-9A7E-314F-63AE7227322A}"/>
              </a:ext>
            </a:extLst>
          </p:cNvPr>
          <p:cNvSpPr/>
          <p:nvPr/>
        </p:nvSpPr>
        <p:spPr>
          <a:xfrm>
            <a:off x="12364008" y="6248907"/>
            <a:ext cx="106668" cy="111584"/>
          </a:xfrm>
          <a:prstGeom prst="rect">
            <a:avLst/>
          </a:prstGeom>
          <a:solidFill>
            <a:srgbClr val="009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5" name="TextBox 39">
            <a:extLst>
              <a:ext uri="{FF2B5EF4-FFF2-40B4-BE49-F238E27FC236}">
                <a16:creationId xmlns:a16="http://schemas.microsoft.com/office/drawing/2014/main" id="{486B41EE-037A-3ED3-6697-96D138C4D6E1}"/>
              </a:ext>
            </a:extLst>
          </p:cNvPr>
          <p:cNvSpPr txBox="1"/>
          <p:nvPr/>
        </p:nvSpPr>
        <p:spPr>
          <a:xfrm>
            <a:off x="12604011" y="6137323"/>
            <a:ext cx="440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 dirty="0" err="1">
                <a:solidFill>
                  <a:srgbClr val="1E2950"/>
                </a:solidFill>
                <a:latin typeface="Calibri"/>
              </a:rPr>
              <a:t>Garantia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</a:t>
            </a:r>
            <a:r>
              <a:rPr sz="1400" b="0" i="0" dirty="0" err="1">
                <a:solidFill>
                  <a:srgbClr val="1E2950"/>
                </a:solidFill>
                <a:latin typeface="Calibri"/>
              </a:rPr>
              <a:t>soberana</a:t>
            </a:r>
            <a:r>
              <a:rPr sz="1400" b="0" i="0" dirty="0">
                <a:solidFill>
                  <a:srgbClr val="1E2950"/>
                </a:solidFill>
                <a:latin typeface="Calibri"/>
              </a:rPr>
              <a:t> do Tesouro Nacional</a:t>
            </a:r>
          </a:p>
        </p:txBody>
      </p:sp>
      <p:sp>
        <p:nvSpPr>
          <p:cNvPr id="76" name="Rectangle 40">
            <a:extLst>
              <a:ext uri="{FF2B5EF4-FFF2-40B4-BE49-F238E27FC236}">
                <a16:creationId xmlns:a16="http://schemas.microsoft.com/office/drawing/2014/main" id="{F271AEB9-D2FE-889A-1EF5-86B9197203A8}"/>
              </a:ext>
            </a:extLst>
          </p:cNvPr>
          <p:cNvSpPr/>
          <p:nvPr/>
        </p:nvSpPr>
        <p:spPr>
          <a:xfrm>
            <a:off x="12364008" y="6778931"/>
            <a:ext cx="106668" cy="111584"/>
          </a:xfrm>
          <a:prstGeom prst="rect">
            <a:avLst/>
          </a:prstGeom>
          <a:solidFill>
            <a:srgbClr val="009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7" name="TextBox 41">
            <a:extLst>
              <a:ext uri="{FF2B5EF4-FFF2-40B4-BE49-F238E27FC236}">
                <a16:creationId xmlns:a16="http://schemas.microsoft.com/office/drawing/2014/main" id="{5A2F7F19-141C-80DC-A6CC-9D447AA82405}"/>
              </a:ext>
            </a:extLst>
          </p:cNvPr>
          <p:cNvSpPr txBox="1"/>
          <p:nvPr/>
        </p:nvSpPr>
        <p:spPr>
          <a:xfrm>
            <a:off x="12604011" y="6667347"/>
            <a:ext cx="440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1E2950"/>
                </a:solidFill>
                <a:latin typeface="Calibri"/>
              </a:rPr>
              <a:t>Marcação na curva — sem volatilidade</a:t>
            </a:r>
          </a:p>
        </p:txBody>
      </p:sp>
      <p:sp>
        <p:nvSpPr>
          <p:cNvPr id="78" name="Rectangle 42">
            <a:extLst>
              <a:ext uri="{FF2B5EF4-FFF2-40B4-BE49-F238E27FC236}">
                <a16:creationId xmlns:a16="http://schemas.microsoft.com/office/drawing/2014/main" id="{1ABE7D14-7E5D-224B-6BDE-2AFD52545D01}"/>
              </a:ext>
            </a:extLst>
          </p:cNvPr>
          <p:cNvSpPr/>
          <p:nvPr/>
        </p:nvSpPr>
        <p:spPr>
          <a:xfrm>
            <a:off x="12364008" y="7308955"/>
            <a:ext cx="106668" cy="111584"/>
          </a:xfrm>
          <a:prstGeom prst="rect">
            <a:avLst/>
          </a:prstGeom>
          <a:solidFill>
            <a:srgbClr val="009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9" name="TextBox 43">
            <a:extLst>
              <a:ext uri="{FF2B5EF4-FFF2-40B4-BE49-F238E27FC236}">
                <a16:creationId xmlns:a16="http://schemas.microsoft.com/office/drawing/2014/main" id="{800E17FB-2D97-D4E1-F11B-DA38E796FF08}"/>
              </a:ext>
            </a:extLst>
          </p:cNvPr>
          <p:cNvSpPr txBox="1"/>
          <p:nvPr/>
        </p:nvSpPr>
        <p:spPr>
          <a:xfrm>
            <a:off x="12604011" y="7197371"/>
            <a:ext cx="440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1E2950"/>
                </a:solidFill>
                <a:latin typeface="Calibri"/>
              </a:rPr>
              <a:t>Taxa real contratada até o vencimento</a:t>
            </a:r>
          </a:p>
        </p:txBody>
      </p:sp>
      <p:sp>
        <p:nvSpPr>
          <p:cNvPr id="80" name="Rectangle 44">
            <a:extLst>
              <a:ext uri="{FF2B5EF4-FFF2-40B4-BE49-F238E27FC236}">
                <a16:creationId xmlns:a16="http://schemas.microsoft.com/office/drawing/2014/main" id="{C8E46AD9-D302-16C2-B668-10DF0FC0E7A1}"/>
              </a:ext>
            </a:extLst>
          </p:cNvPr>
          <p:cNvSpPr/>
          <p:nvPr/>
        </p:nvSpPr>
        <p:spPr>
          <a:xfrm>
            <a:off x="12364008" y="7838979"/>
            <a:ext cx="106668" cy="111584"/>
          </a:xfrm>
          <a:prstGeom prst="rect">
            <a:avLst/>
          </a:prstGeom>
          <a:solidFill>
            <a:srgbClr val="009A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1" name="TextBox 45">
            <a:extLst>
              <a:ext uri="{FF2B5EF4-FFF2-40B4-BE49-F238E27FC236}">
                <a16:creationId xmlns:a16="http://schemas.microsoft.com/office/drawing/2014/main" id="{82CF0348-47C7-0814-0B1F-4D1D836F0EC7}"/>
              </a:ext>
            </a:extLst>
          </p:cNvPr>
          <p:cNvSpPr txBox="1"/>
          <p:nvPr/>
        </p:nvSpPr>
        <p:spPr>
          <a:xfrm>
            <a:off x="12604011" y="7727395"/>
            <a:ext cx="440005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1E2950"/>
                </a:solidFill>
                <a:latin typeface="Calibri"/>
              </a:rPr>
              <a:t>Casamento natural com o passivo atuarial</a:t>
            </a:r>
          </a:p>
        </p:txBody>
      </p:sp>
    </p:spTree>
    <p:extLst>
      <p:ext uri="{BB962C8B-B14F-4D97-AF65-F5344CB8AC3E}">
        <p14:creationId xmlns:p14="http://schemas.microsoft.com/office/powerpoint/2010/main" val="3308384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E1EEDF-1D12-6FFA-81AE-985AD5D55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12ED2B7-852E-D13E-7123-0AB6C08FF7F3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DC4C08C-37CC-F8BB-419F-3CDCC6E2F513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C5A9E8B1-DDD6-508C-FB16-B1E59DA1D7F7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78A202B4-3EF8-14C0-5E76-C49B1D4F4118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78AD4661-72AE-B61C-2290-902EA260A84D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2F1A7ED-4423-3D28-95B9-C51D37729FDB}"/>
              </a:ext>
            </a:extLst>
          </p:cNvPr>
          <p:cNvSpPr txBox="1"/>
          <p:nvPr/>
        </p:nvSpPr>
        <p:spPr>
          <a:xfrm>
            <a:off x="3361594" y="700050"/>
            <a:ext cx="11564807" cy="10043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58"/>
              </a:lnSpc>
            </a:pPr>
            <a:r>
              <a:rPr lang="en-US" sz="71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TPF - </a:t>
            </a:r>
            <a:r>
              <a:rPr lang="en-US" sz="7118" b="1" i="1" dirty="0" err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Vantagens</a:t>
            </a:r>
            <a:endParaRPr lang="en-US" sz="7118" b="1" i="1" dirty="0">
              <a:solidFill>
                <a:srgbClr val="FAFDFD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C846D0F3-B33D-C545-BF85-AAF9CE222243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941FBD9D-629B-AE89-C9BF-4000C6991AC5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78F3A23E-62AD-FBA2-2062-420C424F9DF4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2704259A-82E9-89B5-B576-D6EE4BC78638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F0DE3EE6-7853-18EC-5440-F8AB927DA4DE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EF95F3EC-E259-CB4E-88ED-007254DF214D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grpSp>
        <p:nvGrpSpPr>
          <p:cNvPr id="84" name="Agrupar 83">
            <a:extLst>
              <a:ext uri="{FF2B5EF4-FFF2-40B4-BE49-F238E27FC236}">
                <a16:creationId xmlns:a16="http://schemas.microsoft.com/office/drawing/2014/main" id="{277F6A44-7D23-AD8B-8BCC-AFC538884E4E}"/>
              </a:ext>
            </a:extLst>
          </p:cNvPr>
          <p:cNvGrpSpPr/>
          <p:nvPr/>
        </p:nvGrpSpPr>
        <p:grpSpPr>
          <a:xfrm>
            <a:off x="1059401" y="2980410"/>
            <a:ext cx="16169191" cy="6606540"/>
            <a:chOff x="320040" y="2423160"/>
            <a:chExt cx="11548872" cy="3520440"/>
          </a:xfrm>
        </p:grpSpPr>
        <p:sp>
          <p:nvSpPr>
            <p:cNvPr id="8" name="Rectangle 10">
              <a:extLst>
                <a:ext uri="{FF2B5EF4-FFF2-40B4-BE49-F238E27FC236}">
                  <a16:creationId xmlns:a16="http://schemas.microsoft.com/office/drawing/2014/main" id="{9D03973C-0FCA-CD11-0F2F-B16E7D16713C}"/>
                </a:ext>
              </a:extLst>
            </p:cNvPr>
            <p:cNvSpPr/>
            <p:nvPr/>
          </p:nvSpPr>
          <p:spPr>
            <a:xfrm>
              <a:off x="320040" y="2423160"/>
              <a:ext cx="5394960" cy="3520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9" name="Rectangle 11">
              <a:extLst>
                <a:ext uri="{FF2B5EF4-FFF2-40B4-BE49-F238E27FC236}">
                  <a16:creationId xmlns:a16="http://schemas.microsoft.com/office/drawing/2014/main" id="{9C7C8FEB-FBFE-7267-6F5F-E84735E2446D}"/>
                </a:ext>
              </a:extLst>
            </p:cNvPr>
            <p:cNvSpPr/>
            <p:nvPr/>
          </p:nvSpPr>
          <p:spPr>
            <a:xfrm>
              <a:off x="320040" y="2423160"/>
              <a:ext cx="5394960" cy="12801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>
                <a:solidFill>
                  <a:srgbClr val="0070C0"/>
                </a:solidFill>
              </a:endParaRPr>
            </a:p>
          </p:txBody>
        </p:sp>
        <p:sp>
          <p:nvSpPr>
            <p:cNvPr id="10" name="TextBox 12">
              <a:extLst>
                <a:ext uri="{FF2B5EF4-FFF2-40B4-BE49-F238E27FC236}">
                  <a16:creationId xmlns:a16="http://schemas.microsoft.com/office/drawing/2014/main" id="{BFB5B878-656A-3B0F-EE7F-50302C0C6FA8}"/>
                </a:ext>
              </a:extLst>
            </p:cNvPr>
            <p:cNvSpPr txBox="1"/>
            <p:nvPr/>
          </p:nvSpPr>
          <p:spPr>
            <a:xfrm>
              <a:off x="472686" y="2581465"/>
              <a:ext cx="5029200" cy="1968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b="1" i="0" dirty="0">
                  <a:solidFill>
                    <a:srgbClr val="C03232"/>
                  </a:solidFill>
                  <a:latin typeface="Calibri"/>
                </a:rPr>
                <a:t>FUNDO DE NTN-B  —  MARCADO A MERCADO</a:t>
              </a:r>
            </a:p>
          </p:txBody>
        </p:sp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5ABA5A35-6AB5-A4C2-F3B6-6A73248C3841}"/>
                </a:ext>
              </a:extLst>
            </p:cNvPr>
            <p:cNvSpPr txBox="1"/>
            <p:nvPr/>
          </p:nvSpPr>
          <p:spPr>
            <a:xfrm>
              <a:off x="502920" y="2816352"/>
              <a:ext cx="502920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pt-BR" sz="2000" b="1" dirty="0">
                  <a:solidFill>
                    <a:srgbClr val="1E2950"/>
                  </a:solidFill>
                  <a:latin typeface="Calibri"/>
                </a:rPr>
                <a:t>As</a:t>
              </a:r>
              <a:r>
                <a:rPr sz="2000" b="1" i="0" dirty="0">
                  <a:solidFill>
                    <a:srgbClr val="1E2950"/>
                  </a:solidFill>
                  <a:latin typeface="Calibri"/>
                </a:rPr>
                <a:t> </a:t>
              </a:r>
              <a:r>
                <a:rPr sz="2000" b="1" i="0" dirty="0" err="1">
                  <a:solidFill>
                    <a:srgbClr val="1E2950"/>
                  </a:solidFill>
                  <a:latin typeface="Calibri"/>
                </a:rPr>
                <a:t>cotas</a:t>
              </a:r>
              <a:r>
                <a:rPr sz="2000" b="1" i="0" dirty="0">
                  <a:solidFill>
                    <a:srgbClr val="1E2950"/>
                  </a:solidFill>
                  <a:latin typeface="Calibri"/>
                </a:rPr>
                <a:t> </a:t>
              </a:r>
              <a:r>
                <a:rPr sz="2000" b="1" i="0" dirty="0" err="1">
                  <a:solidFill>
                    <a:srgbClr val="1E2950"/>
                  </a:solidFill>
                  <a:latin typeface="Calibri"/>
                </a:rPr>
                <a:t>sobe</a:t>
              </a:r>
              <a:r>
                <a:rPr lang="pt-BR" sz="2000" b="1" i="0" dirty="0">
                  <a:solidFill>
                    <a:srgbClr val="1E2950"/>
                  </a:solidFill>
                  <a:latin typeface="Calibri"/>
                </a:rPr>
                <a:t>m</a:t>
              </a:r>
              <a:r>
                <a:rPr sz="2000" b="1" i="0" dirty="0">
                  <a:solidFill>
                    <a:srgbClr val="1E2950"/>
                  </a:solidFill>
                  <a:latin typeface="Calibri"/>
                </a:rPr>
                <a:t> e </a:t>
              </a:r>
              <a:r>
                <a:rPr sz="2000" b="1" i="0" dirty="0" err="1">
                  <a:solidFill>
                    <a:srgbClr val="1E2950"/>
                  </a:solidFill>
                  <a:latin typeface="Calibri"/>
                </a:rPr>
                <a:t>desce</a:t>
              </a:r>
              <a:r>
                <a:rPr lang="pt-BR" sz="2000" b="1" i="0" dirty="0">
                  <a:solidFill>
                    <a:srgbClr val="1E2950"/>
                  </a:solidFill>
                  <a:latin typeface="Calibri"/>
                </a:rPr>
                <a:t>m</a:t>
              </a:r>
              <a:r>
                <a:rPr sz="2000" b="1" i="0" dirty="0">
                  <a:solidFill>
                    <a:srgbClr val="1E2950"/>
                  </a:solidFill>
                  <a:latin typeface="Calibri"/>
                </a:rPr>
                <a:t> </a:t>
              </a:r>
              <a:r>
                <a:rPr sz="2000" b="1" i="0" dirty="0" err="1">
                  <a:solidFill>
                    <a:srgbClr val="1E2950"/>
                  </a:solidFill>
                  <a:latin typeface="Calibri"/>
                </a:rPr>
                <a:t>todo</a:t>
              </a:r>
              <a:r>
                <a:rPr lang="pt-BR" sz="2000" b="1" i="0" dirty="0">
                  <a:solidFill>
                    <a:srgbClr val="1E2950"/>
                  </a:solidFill>
                  <a:latin typeface="Calibri"/>
                </a:rPr>
                <a:t>s</a:t>
              </a:r>
              <a:r>
                <a:rPr sz="2000" b="1" i="0" dirty="0">
                  <a:solidFill>
                    <a:srgbClr val="1E2950"/>
                  </a:solidFill>
                  <a:latin typeface="Calibri"/>
                </a:rPr>
                <a:t> </a:t>
              </a:r>
              <a:r>
                <a:rPr lang="pt-BR" sz="2000" b="1" i="0" dirty="0">
                  <a:solidFill>
                    <a:srgbClr val="1E2950"/>
                  </a:solidFill>
                  <a:latin typeface="Calibri"/>
                </a:rPr>
                <a:t>os </a:t>
              </a:r>
              <a:r>
                <a:rPr sz="2000" b="1" i="0" dirty="0" err="1">
                  <a:solidFill>
                    <a:srgbClr val="1E2950"/>
                  </a:solidFill>
                  <a:latin typeface="Calibri"/>
                </a:rPr>
                <a:t>dia</a:t>
              </a:r>
              <a:r>
                <a:rPr lang="pt-BR" sz="2000" b="1" i="0" dirty="0">
                  <a:solidFill>
                    <a:srgbClr val="1E2950"/>
                  </a:solidFill>
                  <a:latin typeface="Calibri"/>
                </a:rPr>
                <a:t>s.</a:t>
              </a:r>
              <a:endParaRPr sz="2000" b="1" i="0" dirty="0">
                <a:solidFill>
                  <a:srgbClr val="1E2950"/>
                </a:solidFill>
                <a:latin typeface="Calibri"/>
              </a:endParaRPr>
            </a:p>
          </p:txBody>
        </p:sp>
        <p:sp>
          <p:nvSpPr>
            <p:cNvPr id="12" name="Rectangle 14">
              <a:extLst>
                <a:ext uri="{FF2B5EF4-FFF2-40B4-BE49-F238E27FC236}">
                  <a16:creationId xmlns:a16="http://schemas.microsoft.com/office/drawing/2014/main" id="{F753B2AA-2A5D-4628-4943-BCC48463CD18}"/>
                </a:ext>
              </a:extLst>
            </p:cNvPr>
            <p:cNvSpPr/>
            <p:nvPr/>
          </p:nvSpPr>
          <p:spPr>
            <a:xfrm>
              <a:off x="521207" y="3291840"/>
              <a:ext cx="82296" cy="82296"/>
            </a:xfrm>
            <a:prstGeom prst="rect">
              <a:avLst/>
            </a:prstGeom>
            <a:solidFill>
              <a:srgbClr val="C0323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13" name="TextBox 15">
              <a:extLst>
                <a:ext uri="{FF2B5EF4-FFF2-40B4-BE49-F238E27FC236}">
                  <a16:creationId xmlns:a16="http://schemas.microsoft.com/office/drawing/2014/main" id="{C6C5E673-503D-6DF3-E7A4-06920A3E4EB0}"/>
                </a:ext>
              </a:extLst>
            </p:cNvPr>
            <p:cNvSpPr txBox="1"/>
            <p:nvPr/>
          </p:nvSpPr>
          <p:spPr>
            <a:xfrm>
              <a:off x="704088" y="3218688"/>
              <a:ext cx="475488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 dirty="0" err="1">
                  <a:solidFill>
                    <a:srgbClr val="C03232"/>
                  </a:solidFill>
                  <a:latin typeface="Calibri"/>
                </a:rPr>
                <a:t>Oscilação</a:t>
              </a:r>
              <a:r>
                <a:rPr sz="2000" b="1" i="0" dirty="0">
                  <a:solidFill>
                    <a:srgbClr val="C03232"/>
                  </a:solidFill>
                  <a:latin typeface="Calibri"/>
                </a:rPr>
                <a:t> </a:t>
              </a:r>
              <a:r>
                <a:rPr sz="2000" b="1" i="0" dirty="0" err="1">
                  <a:solidFill>
                    <a:srgbClr val="C03232"/>
                  </a:solidFill>
                  <a:latin typeface="Calibri"/>
                </a:rPr>
                <a:t>diária</a:t>
              </a:r>
              <a:r>
                <a:rPr sz="2000" b="1" i="0" dirty="0">
                  <a:solidFill>
                    <a:srgbClr val="C03232"/>
                  </a:solidFill>
                  <a:latin typeface="Calibri"/>
                </a:rPr>
                <a:t> de </a:t>
              </a:r>
              <a:r>
                <a:rPr sz="2000" b="1" i="0" dirty="0" err="1">
                  <a:solidFill>
                    <a:srgbClr val="C03232"/>
                  </a:solidFill>
                  <a:latin typeface="Calibri"/>
                </a:rPr>
                <a:t>cota</a:t>
              </a:r>
              <a:endParaRPr sz="2000" b="1" i="0" dirty="0">
                <a:solidFill>
                  <a:srgbClr val="C03232"/>
                </a:solidFill>
                <a:latin typeface="Calibri"/>
              </a:endParaRPr>
            </a:p>
          </p:txBody>
        </p:sp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id="{5B9D484A-F91F-2B27-6A59-5C6FDEECB6F9}"/>
                </a:ext>
              </a:extLst>
            </p:cNvPr>
            <p:cNvSpPr txBox="1"/>
            <p:nvPr/>
          </p:nvSpPr>
          <p:spPr>
            <a:xfrm>
              <a:off x="704088" y="3474720"/>
              <a:ext cx="4754880" cy="1640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A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rentabilidade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registrada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varia a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cada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dia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conforme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a taxa de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juros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do mercado.</a:t>
              </a:r>
            </a:p>
          </p:txBody>
        </p:sp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8B119D6C-1330-0916-81D8-26022B83356B}"/>
                </a:ext>
              </a:extLst>
            </p:cNvPr>
            <p:cNvSpPr/>
            <p:nvPr/>
          </p:nvSpPr>
          <p:spPr>
            <a:xfrm>
              <a:off x="521207" y="3950208"/>
              <a:ext cx="82296" cy="82296"/>
            </a:xfrm>
            <a:prstGeom prst="rect">
              <a:avLst/>
            </a:prstGeom>
            <a:solidFill>
              <a:srgbClr val="C0323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16" name="TextBox 18">
              <a:extLst>
                <a:ext uri="{FF2B5EF4-FFF2-40B4-BE49-F238E27FC236}">
                  <a16:creationId xmlns:a16="http://schemas.microsoft.com/office/drawing/2014/main" id="{39765DC2-1BA3-F433-75D9-BD6CD2B02E83}"/>
                </a:ext>
              </a:extLst>
            </p:cNvPr>
            <p:cNvSpPr txBox="1"/>
            <p:nvPr/>
          </p:nvSpPr>
          <p:spPr>
            <a:xfrm>
              <a:off x="704088" y="3877056"/>
              <a:ext cx="475488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>
                  <a:solidFill>
                    <a:srgbClr val="C03232"/>
                  </a:solidFill>
                  <a:latin typeface="Calibri"/>
                </a:rPr>
                <a:t>Risco de marcação negativa</a:t>
              </a:r>
            </a:p>
          </p:txBody>
        </p:sp>
        <p:sp>
          <p:nvSpPr>
            <p:cNvPr id="17" name="TextBox 19">
              <a:extLst>
                <a:ext uri="{FF2B5EF4-FFF2-40B4-BE49-F238E27FC236}">
                  <a16:creationId xmlns:a16="http://schemas.microsoft.com/office/drawing/2014/main" id="{D7251862-A8D8-FA06-6815-B2A6294D26EA}"/>
                </a:ext>
              </a:extLst>
            </p:cNvPr>
            <p:cNvSpPr txBox="1"/>
            <p:nvPr/>
          </p:nvSpPr>
          <p:spPr>
            <a:xfrm>
              <a:off x="704088" y="4133088"/>
              <a:ext cx="4754880" cy="1640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400" b="0" i="0">
                  <a:solidFill>
                    <a:srgbClr val="64748B"/>
                  </a:solidFill>
                  <a:latin typeface="Calibri"/>
                </a:rPr>
                <a:t>Se os juros subirem após a aplicação, o valor da cota CAI — mesmo que o título seja bom.</a:t>
              </a:r>
            </a:p>
          </p:txBody>
        </p:sp>
        <p:sp>
          <p:nvSpPr>
            <p:cNvPr id="18" name="Rectangle 20">
              <a:extLst>
                <a:ext uri="{FF2B5EF4-FFF2-40B4-BE49-F238E27FC236}">
                  <a16:creationId xmlns:a16="http://schemas.microsoft.com/office/drawing/2014/main" id="{42F61B14-DA04-8A53-CB75-5526B700A0BF}"/>
                </a:ext>
              </a:extLst>
            </p:cNvPr>
            <p:cNvSpPr/>
            <p:nvPr/>
          </p:nvSpPr>
          <p:spPr>
            <a:xfrm>
              <a:off x="521207" y="4608576"/>
              <a:ext cx="82296" cy="82296"/>
            </a:xfrm>
            <a:prstGeom prst="rect">
              <a:avLst/>
            </a:prstGeom>
            <a:solidFill>
              <a:srgbClr val="C0323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19" name="TextBox 21">
              <a:extLst>
                <a:ext uri="{FF2B5EF4-FFF2-40B4-BE49-F238E27FC236}">
                  <a16:creationId xmlns:a16="http://schemas.microsoft.com/office/drawing/2014/main" id="{C05CE5C3-F208-DB6C-4100-39E25A63E5C7}"/>
                </a:ext>
              </a:extLst>
            </p:cNvPr>
            <p:cNvSpPr txBox="1"/>
            <p:nvPr/>
          </p:nvSpPr>
          <p:spPr>
            <a:xfrm>
              <a:off x="704088" y="4535424"/>
              <a:ext cx="475488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>
                  <a:solidFill>
                    <a:srgbClr val="C03232"/>
                  </a:solidFill>
                  <a:latin typeface="Calibri"/>
                </a:rPr>
                <a:t>Pressão sobre a meta atuarial</a:t>
              </a:r>
            </a:p>
          </p:txBody>
        </p:sp>
        <p:sp>
          <p:nvSpPr>
            <p:cNvPr id="20" name="TextBox 22">
              <a:extLst>
                <a:ext uri="{FF2B5EF4-FFF2-40B4-BE49-F238E27FC236}">
                  <a16:creationId xmlns:a16="http://schemas.microsoft.com/office/drawing/2014/main" id="{419AEADF-E9FA-7A10-7BC3-F82C2CB5FCD8}"/>
                </a:ext>
              </a:extLst>
            </p:cNvPr>
            <p:cNvSpPr txBox="1"/>
            <p:nvPr/>
          </p:nvSpPr>
          <p:spPr>
            <a:xfrm>
              <a:off x="704088" y="4791456"/>
              <a:ext cx="4754880" cy="2788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Em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anos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de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estresse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, o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fundo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pode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aparecer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ABAIXO da meta,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mesmo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sem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nenhum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</a:t>
              </a:r>
              <a:r>
                <a:rPr sz="1400" b="0" i="0" dirty="0" err="1">
                  <a:solidFill>
                    <a:srgbClr val="64748B"/>
                  </a:solidFill>
                  <a:latin typeface="Calibri"/>
                </a:rPr>
                <a:t>prejuízo</a:t>
              </a:r>
              <a:r>
                <a:rPr sz="1400" b="0" i="0" dirty="0">
                  <a:solidFill>
                    <a:srgbClr val="64748B"/>
                  </a:solidFill>
                  <a:latin typeface="Calibri"/>
                </a:rPr>
                <a:t> real.</a:t>
              </a:r>
            </a:p>
          </p:txBody>
        </p:sp>
        <p:sp>
          <p:nvSpPr>
            <p:cNvPr id="27" name="Rectangle 23">
              <a:extLst>
                <a:ext uri="{FF2B5EF4-FFF2-40B4-BE49-F238E27FC236}">
                  <a16:creationId xmlns:a16="http://schemas.microsoft.com/office/drawing/2014/main" id="{62234E9A-D2C0-A6A6-E429-5A1469AC8FF2}"/>
                </a:ext>
              </a:extLst>
            </p:cNvPr>
            <p:cNvSpPr/>
            <p:nvPr/>
          </p:nvSpPr>
          <p:spPr>
            <a:xfrm>
              <a:off x="521207" y="5266944"/>
              <a:ext cx="82296" cy="82296"/>
            </a:xfrm>
            <a:prstGeom prst="rect">
              <a:avLst/>
            </a:prstGeom>
            <a:solidFill>
              <a:srgbClr val="C0323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28" name="TextBox 24">
              <a:extLst>
                <a:ext uri="{FF2B5EF4-FFF2-40B4-BE49-F238E27FC236}">
                  <a16:creationId xmlns:a16="http://schemas.microsoft.com/office/drawing/2014/main" id="{BB256932-B358-1507-74D4-185CBF5F45D4}"/>
                </a:ext>
              </a:extLst>
            </p:cNvPr>
            <p:cNvSpPr txBox="1"/>
            <p:nvPr/>
          </p:nvSpPr>
          <p:spPr>
            <a:xfrm>
              <a:off x="704088" y="5193792"/>
              <a:ext cx="475488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>
                  <a:solidFill>
                    <a:srgbClr val="C03232"/>
                  </a:solidFill>
                  <a:latin typeface="Calibri"/>
                </a:rPr>
                <a:t>Relatórios com volatilidade</a:t>
              </a:r>
            </a:p>
          </p:txBody>
        </p:sp>
        <p:sp>
          <p:nvSpPr>
            <p:cNvPr id="29" name="TextBox 25">
              <a:extLst>
                <a:ext uri="{FF2B5EF4-FFF2-40B4-BE49-F238E27FC236}">
                  <a16:creationId xmlns:a16="http://schemas.microsoft.com/office/drawing/2014/main" id="{34EAB236-424C-10C9-4803-49A6FEF035EE}"/>
                </a:ext>
              </a:extLst>
            </p:cNvPr>
            <p:cNvSpPr txBox="1"/>
            <p:nvPr/>
          </p:nvSpPr>
          <p:spPr>
            <a:xfrm>
              <a:off x="704088" y="5449824"/>
              <a:ext cx="4754880" cy="1640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400" b="0" i="0">
                  <a:solidFill>
                    <a:srgbClr val="64748B"/>
                  </a:solidFill>
                  <a:latin typeface="Calibri"/>
                </a:rPr>
                <a:t>O gestor precisa explicar oscilações ao Conselho, gerando insegurança desnecessária.</a:t>
              </a:r>
            </a:p>
          </p:txBody>
        </p:sp>
        <p:sp>
          <p:nvSpPr>
            <p:cNvPr id="30" name="Rectangle 26">
              <a:extLst>
                <a:ext uri="{FF2B5EF4-FFF2-40B4-BE49-F238E27FC236}">
                  <a16:creationId xmlns:a16="http://schemas.microsoft.com/office/drawing/2014/main" id="{69D73135-DB9D-F17E-2574-4B0352C126D8}"/>
                </a:ext>
              </a:extLst>
            </p:cNvPr>
            <p:cNvSpPr/>
            <p:nvPr/>
          </p:nvSpPr>
          <p:spPr>
            <a:xfrm>
              <a:off x="6473952" y="2423160"/>
              <a:ext cx="5394960" cy="3520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31" name="Rectangle 27">
              <a:extLst>
                <a:ext uri="{FF2B5EF4-FFF2-40B4-BE49-F238E27FC236}">
                  <a16:creationId xmlns:a16="http://schemas.microsoft.com/office/drawing/2014/main" id="{92D5CC2B-B0EB-AB95-2D53-D5D84C185B4B}"/>
                </a:ext>
              </a:extLst>
            </p:cNvPr>
            <p:cNvSpPr/>
            <p:nvPr/>
          </p:nvSpPr>
          <p:spPr>
            <a:xfrm>
              <a:off x="6473952" y="2423160"/>
              <a:ext cx="5394960" cy="128016"/>
            </a:xfrm>
            <a:prstGeom prst="rect">
              <a:avLst/>
            </a:prstGeom>
            <a:solidFill>
              <a:srgbClr val="009A5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32" name="TextBox 28">
              <a:extLst>
                <a:ext uri="{FF2B5EF4-FFF2-40B4-BE49-F238E27FC236}">
                  <a16:creationId xmlns:a16="http://schemas.microsoft.com/office/drawing/2014/main" id="{3249D959-ADD3-8058-66DC-CCD44EE7CCA1}"/>
                </a:ext>
              </a:extLst>
            </p:cNvPr>
            <p:cNvSpPr txBox="1"/>
            <p:nvPr/>
          </p:nvSpPr>
          <p:spPr>
            <a:xfrm>
              <a:off x="6654395" y="2587173"/>
              <a:ext cx="5029200" cy="1968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b="1" i="0" dirty="0">
                  <a:solidFill>
                    <a:srgbClr val="009A5A"/>
                  </a:solidFill>
                  <a:latin typeface="Calibri"/>
                </a:rPr>
                <a:t>NTN-B DIRETA  —  MARCADA NA CURVA</a:t>
              </a:r>
            </a:p>
          </p:txBody>
        </p:sp>
        <p:sp>
          <p:nvSpPr>
            <p:cNvPr id="33" name="TextBox 29">
              <a:extLst>
                <a:ext uri="{FF2B5EF4-FFF2-40B4-BE49-F238E27FC236}">
                  <a16:creationId xmlns:a16="http://schemas.microsoft.com/office/drawing/2014/main" id="{0F7F3FE2-E2AE-9953-595A-2434E80DB203}"/>
                </a:ext>
              </a:extLst>
            </p:cNvPr>
            <p:cNvSpPr txBox="1"/>
            <p:nvPr/>
          </p:nvSpPr>
          <p:spPr>
            <a:xfrm>
              <a:off x="6656832" y="2816352"/>
              <a:ext cx="502920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>
                  <a:solidFill>
                    <a:srgbClr val="1E2950"/>
                  </a:solidFill>
                  <a:latin typeface="Calibri"/>
                </a:rPr>
                <a:t>A rentabilidade cresce de forma linear e previsível</a:t>
              </a:r>
            </a:p>
          </p:txBody>
        </p:sp>
        <p:sp>
          <p:nvSpPr>
            <p:cNvPr id="34" name="Rectangle 30">
              <a:extLst>
                <a:ext uri="{FF2B5EF4-FFF2-40B4-BE49-F238E27FC236}">
                  <a16:creationId xmlns:a16="http://schemas.microsoft.com/office/drawing/2014/main" id="{14D30933-BDF6-7229-E991-C95DF9A151D3}"/>
                </a:ext>
              </a:extLst>
            </p:cNvPr>
            <p:cNvSpPr/>
            <p:nvPr/>
          </p:nvSpPr>
          <p:spPr>
            <a:xfrm>
              <a:off x="6675120" y="3291840"/>
              <a:ext cx="82296" cy="82296"/>
            </a:xfrm>
            <a:prstGeom prst="rect">
              <a:avLst/>
            </a:prstGeom>
            <a:solidFill>
              <a:srgbClr val="009A5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35" name="TextBox 31">
              <a:extLst>
                <a:ext uri="{FF2B5EF4-FFF2-40B4-BE49-F238E27FC236}">
                  <a16:creationId xmlns:a16="http://schemas.microsoft.com/office/drawing/2014/main" id="{197E2484-2650-AF55-DDE6-3FEC2D7ADCE9}"/>
                </a:ext>
              </a:extLst>
            </p:cNvPr>
            <p:cNvSpPr txBox="1"/>
            <p:nvPr/>
          </p:nvSpPr>
          <p:spPr>
            <a:xfrm>
              <a:off x="6858000" y="3218688"/>
              <a:ext cx="475488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>
                  <a:solidFill>
                    <a:srgbClr val="009A5A"/>
                  </a:solidFill>
                  <a:latin typeface="Calibri"/>
                </a:rPr>
                <a:t>Rentabilidade linear e contínua</a:t>
              </a:r>
            </a:p>
          </p:txBody>
        </p:sp>
        <p:sp>
          <p:nvSpPr>
            <p:cNvPr id="36" name="TextBox 32">
              <a:extLst>
                <a:ext uri="{FF2B5EF4-FFF2-40B4-BE49-F238E27FC236}">
                  <a16:creationId xmlns:a16="http://schemas.microsoft.com/office/drawing/2014/main" id="{0BD3542B-F0F2-59B2-18D6-10C74EC7CE4E}"/>
                </a:ext>
              </a:extLst>
            </p:cNvPr>
            <p:cNvSpPr txBox="1"/>
            <p:nvPr/>
          </p:nvSpPr>
          <p:spPr>
            <a:xfrm>
              <a:off x="6858000" y="3474720"/>
              <a:ext cx="4754880" cy="1640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400" b="0" i="0">
                  <a:solidFill>
                    <a:srgbClr val="64748B"/>
                  </a:solidFill>
                  <a:latin typeface="Calibri"/>
                </a:rPr>
                <a:t>O valor cresce todo dia pela taxa contratada (IPCA + 7,5%), sem oscilação.</a:t>
              </a:r>
            </a:p>
          </p:txBody>
        </p:sp>
        <p:sp>
          <p:nvSpPr>
            <p:cNvPr id="37" name="Rectangle 33">
              <a:extLst>
                <a:ext uri="{FF2B5EF4-FFF2-40B4-BE49-F238E27FC236}">
                  <a16:creationId xmlns:a16="http://schemas.microsoft.com/office/drawing/2014/main" id="{F7B4B4D8-B750-79F1-0F94-758F5521C8E3}"/>
                </a:ext>
              </a:extLst>
            </p:cNvPr>
            <p:cNvSpPr/>
            <p:nvPr/>
          </p:nvSpPr>
          <p:spPr>
            <a:xfrm>
              <a:off x="6675120" y="3950208"/>
              <a:ext cx="82296" cy="82296"/>
            </a:xfrm>
            <a:prstGeom prst="rect">
              <a:avLst/>
            </a:prstGeom>
            <a:solidFill>
              <a:srgbClr val="009A5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38" name="TextBox 34">
              <a:extLst>
                <a:ext uri="{FF2B5EF4-FFF2-40B4-BE49-F238E27FC236}">
                  <a16:creationId xmlns:a16="http://schemas.microsoft.com/office/drawing/2014/main" id="{48E93CA9-4043-C284-3352-E708CF766E19}"/>
                </a:ext>
              </a:extLst>
            </p:cNvPr>
            <p:cNvSpPr txBox="1"/>
            <p:nvPr/>
          </p:nvSpPr>
          <p:spPr>
            <a:xfrm>
              <a:off x="6858000" y="3877056"/>
              <a:ext cx="475488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>
                  <a:solidFill>
                    <a:srgbClr val="009A5A"/>
                  </a:solidFill>
                  <a:latin typeface="Calibri"/>
                </a:rPr>
                <a:t>Juros de mercado não afetam o balanço</a:t>
              </a:r>
            </a:p>
          </p:txBody>
        </p:sp>
        <p:sp>
          <p:nvSpPr>
            <p:cNvPr id="39" name="TextBox 35">
              <a:extLst>
                <a:ext uri="{FF2B5EF4-FFF2-40B4-BE49-F238E27FC236}">
                  <a16:creationId xmlns:a16="http://schemas.microsoft.com/office/drawing/2014/main" id="{277C9928-2E6D-10D0-F95E-F2E2AE0713A6}"/>
                </a:ext>
              </a:extLst>
            </p:cNvPr>
            <p:cNvSpPr txBox="1"/>
            <p:nvPr/>
          </p:nvSpPr>
          <p:spPr>
            <a:xfrm>
              <a:off x="6858000" y="4133088"/>
              <a:ext cx="4754880" cy="1640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400" b="0" i="0">
                  <a:solidFill>
                    <a:srgbClr val="64748B"/>
                  </a:solidFill>
                  <a:latin typeface="Calibri"/>
                </a:rPr>
                <a:t>Mesmo se as taxas subirem ou caírem, a rentabilidade registrada é sempre a contratada.</a:t>
              </a:r>
            </a:p>
          </p:txBody>
        </p:sp>
        <p:sp>
          <p:nvSpPr>
            <p:cNvPr id="40" name="Rectangle 36">
              <a:extLst>
                <a:ext uri="{FF2B5EF4-FFF2-40B4-BE49-F238E27FC236}">
                  <a16:creationId xmlns:a16="http://schemas.microsoft.com/office/drawing/2014/main" id="{DB914B8D-27DE-D0A7-FB16-687F0E91B354}"/>
                </a:ext>
              </a:extLst>
            </p:cNvPr>
            <p:cNvSpPr/>
            <p:nvPr/>
          </p:nvSpPr>
          <p:spPr>
            <a:xfrm>
              <a:off x="6675120" y="4608576"/>
              <a:ext cx="82296" cy="82296"/>
            </a:xfrm>
            <a:prstGeom prst="rect">
              <a:avLst/>
            </a:prstGeom>
            <a:solidFill>
              <a:srgbClr val="009A5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43" name="TextBox 37">
              <a:extLst>
                <a:ext uri="{FF2B5EF4-FFF2-40B4-BE49-F238E27FC236}">
                  <a16:creationId xmlns:a16="http://schemas.microsoft.com/office/drawing/2014/main" id="{0EC2306E-743C-81F2-201F-9D121BD075D8}"/>
                </a:ext>
              </a:extLst>
            </p:cNvPr>
            <p:cNvSpPr txBox="1"/>
            <p:nvPr/>
          </p:nvSpPr>
          <p:spPr>
            <a:xfrm>
              <a:off x="6858000" y="4535424"/>
              <a:ext cx="475488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>
                  <a:solidFill>
                    <a:srgbClr val="009A5A"/>
                  </a:solidFill>
                  <a:latin typeface="Calibri"/>
                </a:rPr>
                <a:t>Sempre acima da meta atuarial</a:t>
              </a:r>
            </a:p>
          </p:txBody>
        </p:sp>
        <p:sp>
          <p:nvSpPr>
            <p:cNvPr id="49" name="TextBox 38">
              <a:extLst>
                <a:ext uri="{FF2B5EF4-FFF2-40B4-BE49-F238E27FC236}">
                  <a16:creationId xmlns:a16="http://schemas.microsoft.com/office/drawing/2014/main" id="{E3405AB0-2DF0-1890-55F0-D330C2A36EC7}"/>
                </a:ext>
              </a:extLst>
            </p:cNvPr>
            <p:cNvSpPr txBox="1"/>
            <p:nvPr/>
          </p:nvSpPr>
          <p:spPr>
            <a:xfrm>
              <a:off x="6858000" y="4791456"/>
              <a:ext cx="4754880" cy="1640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400" b="0" i="0">
                  <a:solidFill>
                    <a:srgbClr val="64748B"/>
                  </a:solidFill>
                  <a:latin typeface="Calibri"/>
                </a:rPr>
                <a:t>Como a taxa é IPCA+7,5% e a meta é IPCA+5,5%, o spread favorável está garantido.</a:t>
              </a:r>
            </a:p>
          </p:txBody>
        </p:sp>
        <p:sp>
          <p:nvSpPr>
            <p:cNvPr id="50" name="Rectangle 39">
              <a:extLst>
                <a:ext uri="{FF2B5EF4-FFF2-40B4-BE49-F238E27FC236}">
                  <a16:creationId xmlns:a16="http://schemas.microsoft.com/office/drawing/2014/main" id="{AD2C4E44-ED39-359E-EC08-80913988D021}"/>
                </a:ext>
              </a:extLst>
            </p:cNvPr>
            <p:cNvSpPr/>
            <p:nvPr/>
          </p:nvSpPr>
          <p:spPr>
            <a:xfrm>
              <a:off x="6675120" y="5266944"/>
              <a:ext cx="82296" cy="82296"/>
            </a:xfrm>
            <a:prstGeom prst="rect">
              <a:avLst/>
            </a:prstGeom>
            <a:solidFill>
              <a:srgbClr val="009A5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82" name="TextBox 40">
              <a:extLst>
                <a:ext uri="{FF2B5EF4-FFF2-40B4-BE49-F238E27FC236}">
                  <a16:creationId xmlns:a16="http://schemas.microsoft.com/office/drawing/2014/main" id="{4E52007F-968C-0014-4575-58FF86E36959}"/>
                </a:ext>
              </a:extLst>
            </p:cNvPr>
            <p:cNvSpPr txBox="1"/>
            <p:nvPr/>
          </p:nvSpPr>
          <p:spPr>
            <a:xfrm>
              <a:off x="6858000" y="5193792"/>
              <a:ext cx="4754880" cy="2132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2000" b="1" i="0">
                  <a:solidFill>
                    <a:srgbClr val="009A5A"/>
                  </a:solidFill>
                  <a:latin typeface="Calibri"/>
                </a:rPr>
                <a:t>Transparência para o Conselho</a:t>
              </a:r>
            </a:p>
          </p:txBody>
        </p:sp>
        <p:sp>
          <p:nvSpPr>
            <p:cNvPr id="83" name="TextBox 41">
              <a:extLst>
                <a:ext uri="{FF2B5EF4-FFF2-40B4-BE49-F238E27FC236}">
                  <a16:creationId xmlns:a16="http://schemas.microsoft.com/office/drawing/2014/main" id="{DC044A48-8006-EF89-3807-7F5C5E9E3468}"/>
                </a:ext>
              </a:extLst>
            </p:cNvPr>
            <p:cNvSpPr txBox="1"/>
            <p:nvPr/>
          </p:nvSpPr>
          <p:spPr>
            <a:xfrm>
              <a:off x="6858000" y="5449824"/>
              <a:ext cx="4754880" cy="1640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400" b="0" i="0">
                  <a:solidFill>
                    <a:srgbClr val="64748B"/>
                  </a:solidFill>
                  <a:latin typeface="Calibri"/>
                </a:rPr>
                <a:t>Relatórios mostram crescimento constante — simples de comunicar e auditar.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223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-926997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4" y="0"/>
                </a:lnTo>
                <a:lnTo>
                  <a:pt x="3911394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2234831" y="839848"/>
            <a:ext cx="13747505" cy="7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14"/>
              </a:lnSpc>
            </a:pPr>
            <a:r>
              <a:rPr lang="en-US" sz="55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Histórico de </a:t>
            </a:r>
            <a:r>
              <a:rPr lang="en-US" sz="5518" b="1" i="1" dirty="0" err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taxas</a:t>
            </a:r>
            <a:r>
              <a:rPr lang="en-US" sz="55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– NTN-B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4" name="Freeform 14"/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graphicFrame>
        <p:nvGraphicFramePr>
          <p:cNvPr id="21" name="Chart 1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1499670"/>
              </p:ext>
            </p:extLst>
          </p:nvPr>
        </p:nvGraphicFramePr>
        <p:xfrm>
          <a:off x="268572" y="2795158"/>
          <a:ext cx="17713088" cy="6996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Retângulo 21">
            <a:extLst>
              <a:ext uri="{FF2B5EF4-FFF2-40B4-BE49-F238E27FC236}">
                <a16:creationId xmlns:a16="http://schemas.microsoft.com/office/drawing/2014/main" id="{4B8A6D87-DD29-8931-7702-DCD62EE2B7EC}"/>
              </a:ext>
            </a:extLst>
          </p:cNvPr>
          <p:cNvSpPr/>
          <p:nvPr/>
        </p:nvSpPr>
        <p:spPr>
          <a:xfrm>
            <a:off x="15163800" y="3376048"/>
            <a:ext cx="2209800" cy="54448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C9D55E-2B8C-A92E-7C7E-5CB538AF21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D9E0D081-B405-0080-9528-C32B54A28555}"/>
              </a:ext>
            </a:extLst>
          </p:cNvPr>
          <p:cNvGrpSpPr/>
          <p:nvPr/>
        </p:nvGrpSpPr>
        <p:grpSpPr>
          <a:xfrm>
            <a:off x="0" y="697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F27DB26-6280-78A3-7999-63FD4830DECE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A8DBD46-2912-8659-D050-A4E7AAED21DF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5EA18C15-8758-28D4-2CDA-21B16F7321D8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F122E25-9095-1B31-4988-911C1CE3F7EA}"/>
              </a:ext>
            </a:extLst>
          </p:cNvPr>
          <p:cNvSpPr/>
          <p:nvPr/>
        </p:nvSpPr>
        <p:spPr>
          <a:xfrm>
            <a:off x="-926997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4" y="0"/>
                </a:lnTo>
                <a:lnTo>
                  <a:pt x="3911394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58E75011-8FD0-761D-35D7-02BFB8FBEE72}"/>
              </a:ext>
            </a:extLst>
          </p:cNvPr>
          <p:cNvSpPr txBox="1"/>
          <p:nvPr/>
        </p:nvSpPr>
        <p:spPr>
          <a:xfrm>
            <a:off x="2270248" y="667433"/>
            <a:ext cx="13747505" cy="791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14"/>
              </a:lnSpc>
            </a:pPr>
            <a:r>
              <a:rPr lang="en-US" sz="5518" b="1" i="1" dirty="0" err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Portabilidade</a:t>
            </a:r>
            <a:endParaRPr lang="en-US" sz="5518" b="1" i="1" dirty="0">
              <a:solidFill>
                <a:srgbClr val="FAFDFD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grpSp>
        <p:nvGrpSpPr>
          <p:cNvPr id="13" name="Group 13">
            <a:extLst>
              <a:ext uri="{FF2B5EF4-FFF2-40B4-BE49-F238E27FC236}">
                <a16:creationId xmlns:a16="http://schemas.microsoft.com/office/drawing/2014/main" id="{6192B7FE-CA7F-7D8A-40EC-B937221A0636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25F07547-AC5C-E808-A1C9-03F22CA58176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id="{EF594AB4-3459-2EB2-FCAB-061D4A258EE2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id="{3B2C672F-4678-13D8-7C00-E84A478D3AFE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DE8B23F8-988D-7D79-7D36-62D7412AE50D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F6A0A12B-57F6-47D8-AB91-6828431C369A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19" name="Rectangle 5">
            <a:extLst>
              <a:ext uri="{FF2B5EF4-FFF2-40B4-BE49-F238E27FC236}">
                <a16:creationId xmlns:a16="http://schemas.microsoft.com/office/drawing/2014/main" id="{E8C26156-CD6C-7248-4F88-3D41ADA5816B}"/>
              </a:ext>
            </a:extLst>
          </p:cNvPr>
          <p:cNvSpPr/>
          <p:nvPr/>
        </p:nvSpPr>
        <p:spPr>
          <a:xfrm>
            <a:off x="556915" y="3073029"/>
            <a:ext cx="7291685" cy="2398319"/>
          </a:xfrm>
          <a:prstGeom prst="rect">
            <a:avLst/>
          </a:prstGeom>
          <a:solidFill>
            <a:srgbClr val="C4CEE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76441F38-BEA5-CA38-03D4-49AFC6E08A32}"/>
              </a:ext>
            </a:extLst>
          </p:cNvPr>
          <p:cNvSpPr/>
          <p:nvPr/>
        </p:nvSpPr>
        <p:spPr>
          <a:xfrm>
            <a:off x="457200" y="2973783"/>
            <a:ext cx="7291685" cy="23983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7">
            <a:extLst>
              <a:ext uri="{FF2B5EF4-FFF2-40B4-BE49-F238E27FC236}">
                <a16:creationId xmlns:a16="http://schemas.microsoft.com/office/drawing/2014/main" id="{8C439BCE-C1D2-AF7C-F751-70C33ACBF44F}"/>
              </a:ext>
            </a:extLst>
          </p:cNvPr>
          <p:cNvSpPr/>
          <p:nvPr/>
        </p:nvSpPr>
        <p:spPr>
          <a:xfrm>
            <a:off x="457200" y="2973782"/>
            <a:ext cx="7291685" cy="223305"/>
          </a:xfrm>
          <a:prstGeom prst="rect">
            <a:avLst/>
          </a:prstGeom>
          <a:solidFill>
            <a:srgbClr val="C0323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id="{C0B5A43D-19B7-6F79-9560-C3FCFF7E1EE2}"/>
              </a:ext>
            </a:extLst>
          </p:cNvPr>
          <p:cNvSpPr txBox="1"/>
          <p:nvPr/>
        </p:nvSpPr>
        <p:spPr>
          <a:xfrm>
            <a:off x="731417" y="3296334"/>
            <a:ext cx="69177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t-BR" sz="2000" b="1" dirty="0">
                <a:solidFill>
                  <a:srgbClr val="0D1F4E"/>
                </a:solidFill>
                <a:latin typeface="+mj-lt"/>
              </a:rPr>
              <a:t>Resolução 5.272: Somente instituições S1 e S2 podem custodiar títulos públicos</a:t>
            </a:r>
            <a:endParaRPr sz="2000" b="1" i="0" dirty="0">
              <a:solidFill>
                <a:srgbClr val="0D1F4E"/>
              </a:solidFill>
              <a:latin typeface="+mj-lt"/>
            </a:endParaRPr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id="{5BCFC048-1261-66C3-5B43-401042FF09D3}"/>
              </a:ext>
            </a:extLst>
          </p:cNvPr>
          <p:cNvSpPr txBox="1"/>
          <p:nvPr/>
        </p:nvSpPr>
        <p:spPr>
          <a:xfrm>
            <a:off x="731417" y="4115119"/>
            <a:ext cx="69177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 i="1" dirty="0">
                <a:solidFill>
                  <a:srgbClr val="C03232"/>
                </a:solidFill>
                <a:latin typeface="+mj-lt"/>
              </a:rPr>
              <a:t>A </a:t>
            </a:r>
            <a:r>
              <a:rPr sz="1600" b="0" i="1" dirty="0" err="1">
                <a:solidFill>
                  <a:srgbClr val="C03232"/>
                </a:solidFill>
                <a:latin typeface="+mj-lt"/>
              </a:rPr>
              <a:t>Resolução</a:t>
            </a:r>
            <a:r>
              <a:rPr sz="1600" b="0" i="1" dirty="0">
                <a:solidFill>
                  <a:srgbClr val="C03232"/>
                </a:solidFill>
                <a:latin typeface="+mj-lt"/>
              </a:rPr>
              <a:t> 5.272 </a:t>
            </a:r>
            <a:r>
              <a:rPr sz="1600" b="0" i="1" dirty="0" err="1">
                <a:solidFill>
                  <a:srgbClr val="C03232"/>
                </a:solidFill>
                <a:latin typeface="+mj-lt"/>
              </a:rPr>
              <a:t>obriga</a:t>
            </a:r>
            <a:r>
              <a:rPr sz="1600" b="0" i="1" dirty="0">
                <a:solidFill>
                  <a:srgbClr val="C03232"/>
                </a:solidFill>
                <a:latin typeface="+mj-lt"/>
              </a:rPr>
              <a:t> a </a:t>
            </a:r>
            <a:r>
              <a:rPr sz="1600" b="0" i="1" dirty="0" err="1">
                <a:solidFill>
                  <a:srgbClr val="C03232"/>
                </a:solidFill>
                <a:latin typeface="+mj-lt"/>
              </a:rPr>
              <a:t>migração</a:t>
            </a:r>
            <a:r>
              <a:rPr sz="1600" b="0" i="1" dirty="0">
                <a:solidFill>
                  <a:srgbClr val="C03232"/>
                </a:solidFill>
                <a:latin typeface="+mj-lt"/>
              </a:rPr>
              <a:t>. O </a:t>
            </a:r>
            <a:r>
              <a:rPr sz="1600" b="0" i="1" dirty="0" err="1">
                <a:solidFill>
                  <a:srgbClr val="C03232"/>
                </a:solidFill>
                <a:latin typeface="+mj-lt"/>
              </a:rPr>
              <a:t>prazo</a:t>
            </a:r>
            <a:r>
              <a:rPr sz="1600" b="0" i="1" dirty="0">
                <a:solidFill>
                  <a:srgbClr val="C03232"/>
                </a:solidFill>
                <a:latin typeface="+mj-lt"/>
              </a:rPr>
              <a:t> </a:t>
            </a:r>
            <a:r>
              <a:rPr sz="1600" b="0" i="1" dirty="0" err="1">
                <a:solidFill>
                  <a:srgbClr val="C03232"/>
                </a:solidFill>
                <a:latin typeface="+mj-lt"/>
              </a:rPr>
              <a:t>está</a:t>
            </a:r>
            <a:r>
              <a:rPr sz="1600" b="0" i="1" dirty="0">
                <a:solidFill>
                  <a:srgbClr val="C03232"/>
                </a:solidFill>
                <a:latin typeface="+mj-lt"/>
              </a:rPr>
              <a:t> </a:t>
            </a:r>
            <a:r>
              <a:rPr sz="1600" b="0" i="1" dirty="0" err="1">
                <a:solidFill>
                  <a:srgbClr val="C03232"/>
                </a:solidFill>
                <a:latin typeface="+mj-lt"/>
              </a:rPr>
              <a:t>correndo</a:t>
            </a:r>
            <a:r>
              <a:rPr sz="1600" b="0" i="1" dirty="0">
                <a:solidFill>
                  <a:srgbClr val="C03232"/>
                </a:solidFill>
                <a:latin typeface="+mj-lt"/>
              </a:rPr>
              <a:t>.</a:t>
            </a:r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86787CEE-1343-831F-89CA-06371202EE37}"/>
              </a:ext>
            </a:extLst>
          </p:cNvPr>
          <p:cNvSpPr/>
          <p:nvPr/>
        </p:nvSpPr>
        <p:spPr>
          <a:xfrm>
            <a:off x="731417" y="4611353"/>
            <a:ext cx="6743249" cy="31015"/>
          </a:xfrm>
          <a:prstGeom prst="rect">
            <a:avLst/>
          </a:prstGeom>
          <a:solidFill>
            <a:srgbClr val="E8ED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64" name="Agrupar 63">
            <a:extLst>
              <a:ext uri="{FF2B5EF4-FFF2-40B4-BE49-F238E27FC236}">
                <a16:creationId xmlns:a16="http://schemas.microsoft.com/office/drawing/2014/main" id="{2B031522-87E7-87A3-5615-422B148AE00B}"/>
              </a:ext>
            </a:extLst>
          </p:cNvPr>
          <p:cNvGrpSpPr/>
          <p:nvPr/>
        </p:nvGrpSpPr>
        <p:grpSpPr>
          <a:xfrm>
            <a:off x="2514600" y="5742772"/>
            <a:ext cx="12801599" cy="4303318"/>
            <a:chOff x="6016752" y="1005840"/>
            <a:chExt cx="5897880" cy="2926080"/>
          </a:xfrm>
        </p:grpSpPr>
        <p:sp>
          <p:nvSpPr>
            <p:cNvPr id="37" name="Rectangle 22">
              <a:extLst>
                <a:ext uri="{FF2B5EF4-FFF2-40B4-BE49-F238E27FC236}">
                  <a16:creationId xmlns:a16="http://schemas.microsoft.com/office/drawing/2014/main" id="{532EE9FC-6F19-512F-579E-361E68AB079E}"/>
                </a:ext>
              </a:extLst>
            </p:cNvPr>
            <p:cNvSpPr/>
            <p:nvPr/>
          </p:nvSpPr>
          <p:spPr>
            <a:xfrm>
              <a:off x="6089904" y="1078992"/>
              <a:ext cx="5824728" cy="2852928"/>
            </a:xfrm>
            <a:prstGeom prst="rect">
              <a:avLst/>
            </a:prstGeom>
            <a:solidFill>
              <a:srgbClr val="C4CEE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38" name="Rectangle 23">
              <a:extLst>
                <a:ext uri="{FF2B5EF4-FFF2-40B4-BE49-F238E27FC236}">
                  <a16:creationId xmlns:a16="http://schemas.microsoft.com/office/drawing/2014/main" id="{2BB512DD-36FC-2A23-3049-45CCD312C12C}"/>
                </a:ext>
              </a:extLst>
            </p:cNvPr>
            <p:cNvSpPr/>
            <p:nvPr/>
          </p:nvSpPr>
          <p:spPr>
            <a:xfrm>
              <a:off x="6016752" y="1005840"/>
              <a:ext cx="5824728" cy="285292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39" name="Rectangle 24">
              <a:extLst>
                <a:ext uri="{FF2B5EF4-FFF2-40B4-BE49-F238E27FC236}">
                  <a16:creationId xmlns:a16="http://schemas.microsoft.com/office/drawing/2014/main" id="{F7DACE8A-9364-7AF5-6986-96D50CB9B04E}"/>
                </a:ext>
              </a:extLst>
            </p:cNvPr>
            <p:cNvSpPr/>
            <p:nvPr/>
          </p:nvSpPr>
          <p:spPr>
            <a:xfrm>
              <a:off x="6016752" y="1005840"/>
              <a:ext cx="5824728" cy="164592"/>
            </a:xfrm>
            <a:prstGeom prst="rect">
              <a:avLst/>
            </a:prstGeom>
            <a:solidFill>
              <a:srgbClr val="0D1F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41" name="TextBox 26">
              <a:extLst>
                <a:ext uri="{FF2B5EF4-FFF2-40B4-BE49-F238E27FC236}">
                  <a16:creationId xmlns:a16="http://schemas.microsoft.com/office/drawing/2014/main" id="{789AC743-CC49-41C1-60AF-FCCF93B3E33A}"/>
                </a:ext>
              </a:extLst>
            </p:cNvPr>
            <p:cNvSpPr txBox="1"/>
            <p:nvPr/>
          </p:nvSpPr>
          <p:spPr>
            <a:xfrm>
              <a:off x="6217920" y="1170432"/>
              <a:ext cx="5550408" cy="5231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4400" b="1" i="0" dirty="0" err="1">
                  <a:solidFill>
                    <a:srgbClr val="0D1F4E"/>
                  </a:solidFill>
                  <a:latin typeface="+mj-lt"/>
                </a:rPr>
                <a:t>Portabilidade</a:t>
              </a:r>
              <a:r>
                <a:rPr sz="4400" b="1" i="0" dirty="0">
                  <a:solidFill>
                    <a:srgbClr val="0D1F4E"/>
                  </a:solidFill>
                  <a:latin typeface="+mj-lt"/>
                </a:rPr>
                <a:t> </a:t>
              </a:r>
              <a:r>
                <a:rPr sz="4400" b="1" i="0" dirty="0" err="1">
                  <a:solidFill>
                    <a:srgbClr val="0D1F4E"/>
                  </a:solidFill>
                  <a:latin typeface="+mj-lt"/>
                </a:rPr>
                <a:t>sem</a:t>
              </a:r>
              <a:r>
                <a:rPr sz="4400" b="1" i="0" dirty="0">
                  <a:solidFill>
                    <a:srgbClr val="0D1F4E"/>
                  </a:solidFill>
                  <a:latin typeface="+mj-lt"/>
                </a:rPr>
                <a:t> </a:t>
              </a:r>
              <a:r>
                <a:rPr sz="4400" b="1" i="0" dirty="0" err="1">
                  <a:solidFill>
                    <a:srgbClr val="0D1F4E"/>
                  </a:solidFill>
                  <a:latin typeface="+mj-lt"/>
                </a:rPr>
                <a:t>burocracia</a:t>
              </a:r>
              <a:endParaRPr sz="4400" b="1" i="0" dirty="0">
                <a:solidFill>
                  <a:srgbClr val="0D1F4E"/>
                </a:solidFill>
                <a:latin typeface="+mj-lt"/>
              </a:endParaRPr>
            </a:p>
          </p:txBody>
        </p:sp>
        <p:sp>
          <p:nvSpPr>
            <p:cNvPr id="42" name="TextBox 27">
              <a:extLst>
                <a:ext uri="{FF2B5EF4-FFF2-40B4-BE49-F238E27FC236}">
                  <a16:creationId xmlns:a16="http://schemas.microsoft.com/office/drawing/2014/main" id="{1830793E-989D-9EB9-7BF6-F593C2070E55}"/>
                </a:ext>
              </a:extLst>
            </p:cNvPr>
            <p:cNvSpPr txBox="1"/>
            <p:nvPr/>
          </p:nvSpPr>
          <p:spPr>
            <a:xfrm>
              <a:off x="6217920" y="1609344"/>
              <a:ext cx="5550408" cy="251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b="0" dirty="0" err="1">
                  <a:solidFill>
                    <a:srgbClr val="607290"/>
                  </a:solidFill>
                  <a:latin typeface="+mj-lt"/>
                </a:rPr>
                <a:t>Migrar</a:t>
              </a:r>
              <a:r>
                <a:rPr b="0" dirty="0">
                  <a:solidFill>
                    <a:srgbClr val="607290"/>
                  </a:solidFill>
                  <a:latin typeface="+mj-lt"/>
                </a:rPr>
                <a:t> a </a:t>
              </a:r>
              <a:r>
                <a:rPr b="0" dirty="0" err="1">
                  <a:solidFill>
                    <a:srgbClr val="607290"/>
                  </a:solidFill>
                  <a:latin typeface="+mj-lt"/>
                </a:rPr>
                <a:t>custódia</a:t>
              </a:r>
              <a:r>
                <a:rPr b="0" dirty="0">
                  <a:solidFill>
                    <a:srgbClr val="607290"/>
                  </a:solidFill>
                  <a:latin typeface="+mj-lt"/>
                </a:rPr>
                <a:t> é </a:t>
              </a:r>
              <a:r>
                <a:rPr b="0" dirty="0" err="1">
                  <a:solidFill>
                    <a:srgbClr val="607290"/>
                  </a:solidFill>
                  <a:latin typeface="+mj-lt"/>
                </a:rPr>
                <a:t>mais</a:t>
              </a:r>
              <a:r>
                <a:rPr b="0" dirty="0">
                  <a:solidFill>
                    <a:srgbClr val="607290"/>
                  </a:solidFill>
                  <a:latin typeface="+mj-lt"/>
                </a:rPr>
                <a:t> simples do </a:t>
              </a:r>
              <a:r>
                <a:rPr b="0" dirty="0" err="1">
                  <a:solidFill>
                    <a:srgbClr val="607290"/>
                  </a:solidFill>
                  <a:latin typeface="+mj-lt"/>
                </a:rPr>
                <a:t>que</a:t>
              </a:r>
              <a:r>
                <a:rPr b="0" dirty="0">
                  <a:solidFill>
                    <a:srgbClr val="607290"/>
                  </a:solidFill>
                  <a:latin typeface="+mj-lt"/>
                </a:rPr>
                <a:t> </a:t>
              </a:r>
              <a:r>
                <a:rPr b="0" dirty="0" err="1">
                  <a:solidFill>
                    <a:srgbClr val="607290"/>
                  </a:solidFill>
                  <a:latin typeface="+mj-lt"/>
                </a:rPr>
                <a:t>parece</a:t>
              </a:r>
              <a:endParaRPr b="0" dirty="0">
                <a:solidFill>
                  <a:srgbClr val="607290"/>
                </a:solidFill>
                <a:latin typeface="+mj-lt"/>
              </a:endParaRPr>
            </a:p>
          </p:txBody>
        </p:sp>
        <p:sp>
          <p:nvSpPr>
            <p:cNvPr id="43" name="Rectangle 28">
              <a:extLst>
                <a:ext uri="{FF2B5EF4-FFF2-40B4-BE49-F238E27FC236}">
                  <a16:creationId xmlns:a16="http://schemas.microsoft.com/office/drawing/2014/main" id="{6F02859C-494C-DD16-0553-88CC79F43C14}"/>
                </a:ext>
              </a:extLst>
            </p:cNvPr>
            <p:cNvSpPr/>
            <p:nvPr/>
          </p:nvSpPr>
          <p:spPr>
            <a:xfrm>
              <a:off x="6217920" y="1901952"/>
              <a:ext cx="5422392" cy="22860"/>
            </a:xfrm>
            <a:prstGeom prst="rect">
              <a:avLst/>
            </a:prstGeom>
            <a:solidFill>
              <a:srgbClr val="E8EDF7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44" name="Rectangle 29">
              <a:extLst>
                <a:ext uri="{FF2B5EF4-FFF2-40B4-BE49-F238E27FC236}">
                  <a16:creationId xmlns:a16="http://schemas.microsoft.com/office/drawing/2014/main" id="{40C6C4EF-547C-996D-DEE0-C6AAEB8354CC}"/>
                </a:ext>
              </a:extLst>
            </p:cNvPr>
            <p:cNvSpPr/>
            <p:nvPr/>
          </p:nvSpPr>
          <p:spPr>
            <a:xfrm>
              <a:off x="6254496" y="1975104"/>
              <a:ext cx="1679448" cy="1664208"/>
            </a:xfrm>
            <a:prstGeom prst="rect">
              <a:avLst/>
            </a:prstGeom>
            <a:solidFill>
              <a:srgbClr val="F0F4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45" name="Rectangle 30">
              <a:extLst>
                <a:ext uri="{FF2B5EF4-FFF2-40B4-BE49-F238E27FC236}">
                  <a16:creationId xmlns:a16="http://schemas.microsoft.com/office/drawing/2014/main" id="{6BA9FCE8-8C2A-2466-9092-31168EDEC565}"/>
                </a:ext>
              </a:extLst>
            </p:cNvPr>
            <p:cNvSpPr/>
            <p:nvPr/>
          </p:nvSpPr>
          <p:spPr>
            <a:xfrm>
              <a:off x="6254496" y="1975104"/>
              <a:ext cx="1679448" cy="64008"/>
            </a:xfrm>
            <a:prstGeom prst="rect">
              <a:avLst/>
            </a:prstGeom>
            <a:solidFill>
              <a:srgbClr val="0D1F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46" name="Oval 31">
              <a:extLst>
                <a:ext uri="{FF2B5EF4-FFF2-40B4-BE49-F238E27FC236}">
                  <a16:creationId xmlns:a16="http://schemas.microsoft.com/office/drawing/2014/main" id="{8770B6E8-AD07-DFF7-041D-BA1E88A1EB7E}"/>
                </a:ext>
              </a:extLst>
            </p:cNvPr>
            <p:cNvSpPr/>
            <p:nvPr/>
          </p:nvSpPr>
          <p:spPr>
            <a:xfrm>
              <a:off x="6911339" y="2084832"/>
              <a:ext cx="365760" cy="365760"/>
            </a:xfrm>
            <a:prstGeom prst="ellipse">
              <a:avLst/>
            </a:prstGeom>
            <a:solidFill>
              <a:srgbClr val="0D1F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47" name="TextBox 32">
              <a:extLst>
                <a:ext uri="{FF2B5EF4-FFF2-40B4-BE49-F238E27FC236}">
                  <a16:creationId xmlns:a16="http://schemas.microsoft.com/office/drawing/2014/main" id="{C3512934-003A-D7C8-FBD3-85BEF3348C53}"/>
                </a:ext>
              </a:extLst>
            </p:cNvPr>
            <p:cNvSpPr txBox="1"/>
            <p:nvPr/>
          </p:nvSpPr>
          <p:spPr>
            <a:xfrm>
              <a:off x="6911339" y="2084832"/>
              <a:ext cx="365760" cy="3557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2800" b="1" i="0">
                  <a:solidFill>
                    <a:srgbClr val="E8C860"/>
                  </a:solidFill>
                  <a:latin typeface="Georgia"/>
                </a:rPr>
                <a:t>1</a:t>
              </a:r>
            </a:p>
          </p:txBody>
        </p:sp>
        <p:sp>
          <p:nvSpPr>
            <p:cNvPr id="48" name="TextBox 33">
              <a:extLst>
                <a:ext uri="{FF2B5EF4-FFF2-40B4-BE49-F238E27FC236}">
                  <a16:creationId xmlns:a16="http://schemas.microsoft.com/office/drawing/2014/main" id="{DB9637B1-E5FE-77A5-C316-0CF49870B5D8}"/>
                </a:ext>
              </a:extLst>
            </p:cNvPr>
            <p:cNvSpPr txBox="1"/>
            <p:nvPr/>
          </p:nvSpPr>
          <p:spPr>
            <a:xfrm>
              <a:off x="6309359" y="2505456"/>
              <a:ext cx="1569720" cy="4394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b="1" i="0" dirty="0" err="1">
                  <a:solidFill>
                    <a:srgbClr val="0D1F4E"/>
                  </a:solidFill>
                  <a:latin typeface="+mj-lt"/>
                </a:rPr>
                <a:t>Instituição</a:t>
              </a:r>
              <a:r>
                <a:rPr b="1" i="0" dirty="0">
                  <a:solidFill>
                    <a:srgbClr val="0D1F4E"/>
                  </a:solidFill>
                  <a:latin typeface="+mj-lt"/>
                </a:rPr>
                <a:t>
de </a:t>
              </a:r>
              <a:r>
                <a:rPr b="1" i="0" dirty="0" err="1">
                  <a:solidFill>
                    <a:srgbClr val="0D1F4E"/>
                  </a:solidFill>
                  <a:latin typeface="+mj-lt"/>
                </a:rPr>
                <a:t>saída</a:t>
              </a:r>
              <a:endParaRPr b="1" i="0" dirty="0">
                <a:solidFill>
                  <a:srgbClr val="0D1F4E"/>
                </a:solidFill>
                <a:latin typeface="+mj-lt"/>
              </a:endParaRPr>
            </a:p>
          </p:txBody>
        </p:sp>
        <p:sp>
          <p:nvSpPr>
            <p:cNvPr id="49" name="TextBox 34">
              <a:extLst>
                <a:ext uri="{FF2B5EF4-FFF2-40B4-BE49-F238E27FC236}">
                  <a16:creationId xmlns:a16="http://schemas.microsoft.com/office/drawing/2014/main" id="{3A83800E-3DAB-E63A-DBB6-53F257935A0E}"/>
                </a:ext>
              </a:extLst>
            </p:cNvPr>
            <p:cNvSpPr txBox="1"/>
            <p:nvPr/>
          </p:nvSpPr>
          <p:spPr>
            <a:xfrm>
              <a:off x="6309359" y="2944368"/>
              <a:ext cx="1569720" cy="5022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Identifique</a:t>
              </a:r>
              <a:r>
                <a:rPr sz="1400" b="0" i="0" dirty="0">
                  <a:solidFill>
                    <a:srgbClr val="607290"/>
                  </a:solidFill>
                  <a:latin typeface="+mj-lt"/>
                </a:rPr>
                <a:t> </a:t>
              </a:r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onde</a:t>
              </a:r>
              <a:r>
                <a:rPr sz="1400" b="0" i="0" dirty="0">
                  <a:solidFill>
                    <a:srgbClr val="607290"/>
                  </a:solidFill>
                  <a:latin typeface="+mj-lt"/>
                </a:rPr>
                <a:t> a
</a:t>
              </a:r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custódia</a:t>
              </a:r>
              <a:r>
                <a:rPr sz="1400" b="0" i="0" dirty="0">
                  <a:solidFill>
                    <a:srgbClr val="607290"/>
                  </a:solidFill>
                  <a:latin typeface="+mj-lt"/>
                </a:rPr>
                <a:t> </a:t>
              </a:r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está</a:t>
              </a:r>
              <a:r>
                <a:rPr sz="1400" b="0" i="0" dirty="0">
                  <a:solidFill>
                    <a:srgbClr val="607290"/>
                  </a:solidFill>
                  <a:latin typeface="+mj-lt"/>
                </a:rPr>
                <a:t>
</a:t>
              </a:r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hoje</a:t>
              </a:r>
              <a:endParaRPr sz="1400" b="0" i="0" dirty="0">
                <a:solidFill>
                  <a:srgbClr val="607290"/>
                </a:solidFill>
                <a:latin typeface="+mj-lt"/>
              </a:endParaRPr>
            </a:p>
          </p:txBody>
        </p:sp>
        <p:sp>
          <p:nvSpPr>
            <p:cNvPr id="50" name="TextBox 35">
              <a:extLst>
                <a:ext uri="{FF2B5EF4-FFF2-40B4-BE49-F238E27FC236}">
                  <a16:creationId xmlns:a16="http://schemas.microsoft.com/office/drawing/2014/main" id="{8D4C2A5C-EB69-AC25-30FE-10C9E0B31CD7}"/>
                </a:ext>
              </a:extLst>
            </p:cNvPr>
            <p:cNvSpPr txBox="1"/>
            <p:nvPr/>
          </p:nvSpPr>
          <p:spPr>
            <a:xfrm>
              <a:off x="7961375" y="2724912"/>
              <a:ext cx="128016" cy="313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2400" b="1" i="0">
                  <a:solidFill>
                    <a:srgbClr val="0D1F4E"/>
                  </a:solidFill>
                  <a:latin typeface="Trebuchet MS"/>
                </a:rPr>
                <a:t>→</a:t>
              </a:r>
            </a:p>
          </p:txBody>
        </p:sp>
        <p:sp>
          <p:nvSpPr>
            <p:cNvPr id="51" name="Rectangle 36">
              <a:extLst>
                <a:ext uri="{FF2B5EF4-FFF2-40B4-BE49-F238E27FC236}">
                  <a16:creationId xmlns:a16="http://schemas.microsoft.com/office/drawing/2014/main" id="{BAC9634A-C9A9-F24C-67C0-8BCB8718EFDD}"/>
                </a:ext>
              </a:extLst>
            </p:cNvPr>
            <p:cNvSpPr/>
            <p:nvPr/>
          </p:nvSpPr>
          <p:spPr>
            <a:xfrm>
              <a:off x="8071104" y="1975104"/>
              <a:ext cx="1679448" cy="1664208"/>
            </a:xfrm>
            <a:prstGeom prst="rect">
              <a:avLst/>
            </a:prstGeom>
            <a:solidFill>
              <a:srgbClr val="F0F4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52" name="Rectangle 37">
              <a:extLst>
                <a:ext uri="{FF2B5EF4-FFF2-40B4-BE49-F238E27FC236}">
                  <a16:creationId xmlns:a16="http://schemas.microsoft.com/office/drawing/2014/main" id="{995C31D1-7839-5D84-A878-0D0B16201FD7}"/>
                </a:ext>
              </a:extLst>
            </p:cNvPr>
            <p:cNvSpPr/>
            <p:nvPr/>
          </p:nvSpPr>
          <p:spPr>
            <a:xfrm>
              <a:off x="8071104" y="1975104"/>
              <a:ext cx="1679448" cy="64008"/>
            </a:xfrm>
            <a:prstGeom prst="rect">
              <a:avLst/>
            </a:prstGeom>
            <a:solidFill>
              <a:srgbClr val="0D1F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53" name="Oval 38">
              <a:extLst>
                <a:ext uri="{FF2B5EF4-FFF2-40B4-BE49-F238E27FC236}">
                  <a16:creationId xmlns:a16="http://schemas.microsoft.com/office/drawing/2014/main" id="{DFBE1214-9CF3-E3C2-39F3-37C428587614}"/>
                </a:ext>
              </a:extLst>
            </p:cNvPr>
            <p:cNvSpPr/>
            <p:nvPr/>
          </p:nvSpPr>
          <p:spPr>
            <a:xfrm>
              <a:off x="8727948" y="2084832"/>
              <a:ext cx="365760" cy="365760"/>
            </a:xfrm>
            <a:prstGeom prst="ellipse">
              <a:avLst/>
            </a:prstGeom>
            <a:solidFill>
              <a:srgbClr val="0D1F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54" name="TextBox 39">
              <a:extLst>
                <a:ext uri="{FF2B5EF4-FFF2-40B4-BE49-F238E27FC236}">
                  <a16:creationId xmlns:a16="http://schemas.microsoft.com/office/drawing/2014/main" id="{813A0CD6-A9C9-7B5E-8DDD-426E781DD934}"/>
                </a:ext>
              </a:extLst>
            </p:cNvPr>
            <p:cNvSpPr txBox="1"/>
            <p:nvPr/>
          </p:nvSpPr>
          <p:spPr>
            <a:xfrm>
              <a:off x="8727948" y="2084832"/>
              <a:ext cx="365760" cy="3557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2800" b="1" i="0">
                  <a:solidFill>
                    <a:srgbClr val="E8C860"/>
                  </a:solidFill>
                  <a:latin typeface="Georgia"/>
                </a:rPr>
                <a:t>2</a:t>
              </a:r>
            </a:p>
          </p:txBody>
        </p:sp>
        <p:sp>
          <p:nvSpPr>
            <p:cNvPr id="55" name="TextBox 40">
              <a:extLst>
                <a:ext uri="{FF2B5EF4-FFF2-40B4-BE49-F238E27FC236}">
                  <a16:creationId xmlns:a16="http://schemas.microsoft.com/office/drawing/2014/main" id="{158CCFC6-BFC7-87E6-E91A-5F1EEA5DFD73}"/>
                </a:ext>
              </a:extLst>
            </p:cNvPr>
            <p:cNvSpPr txBox="1"/>
            <p:nvPr/>
          </p:nvSpPr>
          <p:spPr>
            <a:xfrm>
              <a:off x="8125968" y="2505456"/>
              <a:ext cx="1569720" cy="4394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b="1" i="0">
                  <a:solidFill>
                    <a:srgbClr val="0D1F4E"/>
                  </a:solidFill>
                  <a:latin typeface="+mj-lt"/>
                </a:rPr>
                <a:t>Notas de
negociação</a:t>
              </a:r>
            </a:p>
          </p:txBody>
        </p:sp>
        <p:sp>
          <p:nvSpPr>
            <p:cNvPr id="56" name="TextBox 41">
              <a:extLst>
                <a:ext uri="{FF2B5EF4-FFF2-40B4-BE49-F238E27FC236}">
                  <a16:creationId xmlns:a16="http://schemas.microsoft.com/office/drawing/2014/main" id="{62A016F1-3F36-17DF-F597-E422CBA7ED92}"/>
                </a:ext>
              </a:extLst>
            </p:cNvPr>
            <p:cNvSpPr txBox="1"/>
            <p:nvPr/>
          </p:nvSpPr>
          <p:spPr>
            <a:xfrm>
              <a:off x="8125968" y="2944368"/>
              <a:ext cx="1569720" cy="5022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1400" b="0" i="0" dirty="0">
                  <a:solidFill>
                    <a:srgbClr val="607290"/>
                  </a:solidFill>
                  <a:latin typeface="+mj-lt"/>
                </a:rPr>
                <a:t>Envie </a:t>
              </a:r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os</a:t>
              </a:r>
              <a:r>
                <a:rPr sz="1400" b="0" i="0" dirty="0">
                  <a:solidFill>
                    <a:srgbClr val="607290"/>
                  </a:solidFill>
                  <a:latin typeface="+mj-lt"/>
                </a:rPr>
                <a:t> </a:t>
              </a:r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documentos</a:t>
              </a:r>
              <a:r>
                <a:rPr sz="1400" b="0" i="0" dirty="0">
                  <a:solidFill>
                    <a:srgbClr val="607290"/>
                  </a:solidFill>
                  <a:latin typeface="+mj-lt"/>
                </a:rPr>
                <a:t>
das </a:t>
              </a:r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operações</a:t>
              </a:r>
              <a:r>
                <a:rPr sz="1400" b="0" i="0" dirty="0">
                  <a:solidFill>
                    <a:srgbClr val="607290"/>
                  </a:solidFill>
                  <a:latin typeface="+mj-lt"/>
                </a:rPr>
                <a:t>
</a:t>
              </a:r>
              <a:r>
                <a:rPr sz="1400" b="0" i="0" dirty="0" err="1">
                  <a:solidFill>
                    <a:srgbClr val="607290"/>
                  </a:solidFill>
                  <a:latin typeface="+mj-lt"/>
                </a:rPr>
                <a:t>realizadas</a:t>
              </a:r>
              <a:endParaRPr sz="1400" b="0" i="0" dirty="0">
                <a:solidFill>
                  <a:srgbClr val="607290"/>
                </a:solidFill>
                <a:latin typeface="+mj-lt"/>
              </a:endParaRPr>
            </a:p>
          </p:txBody>
        </p:sp>
        <p:sp>
          <p:nvSpPr>
            <p:cNvPr id="57" name="TextBox 42">
              <a:extLst>
                <a:ext uri="{FF2B5EF4-FFF2-40B4-BE49-F238E27FC236}">
                  <a16:creationId xmlns:a16="http://schemas.microsoft.com/office/drawing/2014/main" id="{6B0A59A6-B1BB-36DA-8E61-713782AB9673}"/>
                </a:ext>
              </a:extLst>
            </p:cNvPr>
            <p:cNvSpPr txBox="1"/>
            <p:nvPr/>
          </p:nvSpPr>
          <p:spPr>
            <a:xfrm>
              <a:off x="9777983" y="2724912"/>
              <a:ext cx="128016" cy="3139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2400" b="1" i="0">
                  <a:solidFill>
                    <a:srgbClr val="0D1F4E"/>
                  </a:solidFill>
                  <a:latin typeface="Trebuchet MS"/>
                </a:rPr>
                <a:t>→</a:t>
              </a:r>
            </a:p>
          </p:txBody>
        </p:sp>
        <p:sp>
          <p:nvSpPr>
            <p:cNvPr id="58" name="Rectangle 43">
              <a:extLst>
                <a:ext uri="{FF2B5EF4-FFF2-40B4-BE49-F238E27FC236}">
                  <a16:creationId xmlns:a16="http://schemas.microsoft.com/office/drawing/2014/main" id="{90F217C9-7562-5980-A53E-1A13133B5495}"/>
                </a:ext>
              </a:extLst>
            </p:cNvPr>
            <p:cNvSpPr/>
            <p:nvPr/>
          </p:nvSpPr>
          <p:spPr>
            <a:xfrm>
              <a:off x="9887712" y="1975104"/>
              <a:ext cx="1679448" cy="1664208"/>
            </a:xfrm>
            <a:prstGeom prst="rect">
              <a:avLst/>
            </a:prstGeom>
            <a:solidFill>
              <a:srgbClr val="F0F4F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59" name="Rectangle 44">
              <a:extLst>
                <a:ext uri="{FF2B5EF4-FFF2-40B4-BE49-F238E27FC236}">
                  <a16:creationId xmlns:a16="http://schemas.microsoft.com/office/drawing/2014/main" id="{DF169DE0-1F74-593E-3523-B3033C2D1EE2}"/>
                </a:ext>
              </a:extLst>
            </p:cNvPr>
            <p:cNvSpPr/>
            <p:nvPr/>
          </p:nvSpPr>
          <p:spPr>
            <a:xfrm>
              <a:off x="9887712" y="1975104"/>
              <a:ext cx="1679448" cy="64008"/>
            </a:xfrm>
            <a:prstGeom prst="rect">
              <a:avLst/>
            </a:prstGeom>
            <a:solidFill>
              <a:srgbClr val="0D1F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60" name="Oval 45">
              <a:extLst>
                <a:ext uri="{FF2B5EF4-FFF2-40B4-BE49-F238E27FC236}">
                  <a16:creationId xmlns:a16="http://schemas.microsoft.com/office/drawing/2014/main" id="{2EDE1AD7-0A57-C601-12A0-91C7FFCA1AA1}"/>
                </a:ext>
              </a:extLst>
            </p:cNvPr>
            <p:cNvSpPr/>
            <p:nvPr/>
          </p:nvSpPr>
          <p:spPr>
            <a:xfrm>
              <a:off x="10544556" y="2084832"/>
              <a:ext cx="365760" cy="365760"/>
            </a:xfrm>
            <a:prstGeom prst="ellipse">
              <a:avLst/>
            </a:prstGeom>
            <a:solidFill>
              <a:srgbClr val="0D1F4E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3200"/>
            </a:p>
          </p:txBody>
        </p:sp>
        <p:sp>
          <p:nvSpPr>
            <p:cNvPr id="61" name="TextBox 46">
              <a:extLst>
                <a:ext uri="{FF2B5EF4-FFF2-40B4-BE49-F238E27FC236}">
                  <a16:creationId xmlns:a16="http://schemas.microsoft.com/office/drawing/2014/main" id="{3E9324EC-C991-4949-B46B-BBF624F56378}"/>
                </a:ext>
              </a:extLst>
            </p:cNvPr>
            <p:cNvSpPr txBox="1"/>
            <p:nvPr/>
          </p:nvSpPr>
          <p:spPr>
            <a:xfrm>
              <a:off x="10544556" y="2084832"/>
              <a:ext cx="365760" cy="3557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2800" b="1" i="0">
                  <a:solidFill>
                    <a:srgbClr val="E8C860"/>
                  </a:solidFill>
                  <a:latin typeface="Georgia"/>
                </a:rPr>
                <a:t>3</a:t>
              </a:r>
            </a:p>
          </p:txBody>
        </p:sp>
        <p:sp>
          <p:nvSpPr>
            <p:cNvPr id="62" name="TextBox 47">
              <a:extLst>
                <a:ext uri="{FF2B5EF4-FFF2-40B4-BE49-F238E27FC236}">
                  <a16:creationId xmlns:a16="http://schemas.microsoft.com/office/drawing/2014/main" id="{DA4FF937-F00B-8955-926A-73A03B23477C}"/>
                </a:ext>
              </a:extLst>
            </p:cNvPr>
            <p:cNvSpPr txBox="1"/>
            <p:nvPr/>
          </p:nvSpPr>
          <p:spPr>
            <a:xfrm>
              <a:off x="9942576" y="2505456"/>
              <a:ext cx="1569720" cy="4394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b="1" i="0">
                  <a:solidFill>
                    <a:srgbClr val="0D1F4E"/>
                  </a:solidFill>
                  <a:latin typeface="+mj-lt"/>
                </a:rPr>
                <a:t>XP executa
tudo</a:t>
              </a:r>
            </a:p>
          </p:txBody>
        </p:sp>
        <p:sp>
          <p:nvSpPr>
            <p:cNvPr id="63" name="TextBox 48">
              <a:extLst>
                <a:ext uri="{FF2B5EF4-FFF2-40B4-BE49-F238E27FC236}">
                  <a16:creationId xmlns:a16="http://schemas.microsoft.com/office/drawing/2014/main" id="{03465897-5950-B935-7AB5-084C9EB1E54C}"/>
                </a:ext>
              </a:extLst>
            </p:cNvPr>
            <p:cNvSpPr txBox="1"/>
            <p:nvPr/>
          </p:nvSpPr>
          <p:spPr>
            <a:xfrm>
              <a:off x="9942576" y="2944368"/>
              <a:ext cx="1569720" cy="5022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1400" b="0" i="0">
                  <a:solidFill>
                    <a:srgbClr val="607290"/>
                  </a:solidFill>
                  <a:latin typeface="+mj-lt"/>
                </a:rPr>
                <a:t>Processo ágil e
sem custo
para o RPPS</a:t>
              </a:r>
            </a:p>
          </p:txBody>
        </p:sp>
      </p:grpSp>
      <p:grpSp>
        <p:nvGrpSpPr>
          <p:cNvPr id="78" name="Agrupar 77">
            <a:extLst>
              <a:ext uri="{FF2B5EF4-FFF2-40B4-BE49-F238E27FC236}">
                <a16:creationId xmlns:a16="http://schemas.microsoft.com/office/drawing/2014/main" id="{575C8438-BD79-B4D2-B7C0-BF3A0DD2E46C}"/>
              </a:ext>
            </a:extLst>
          </p:cNvPr>
          <p:cNvGrpSpPr/>
          <p:nvPr/>
        </p:nvGrpSpPr>
        <p:grpSpPr>
          <a:xfrm>
            <a:off x="8305800" y="2971597"/>
            <a:ext cx="9525000" cy="2539707"/>
            <a:chOff x="6016752" y="4005072"/>
            <a:chExt cx="5897880" cy="2194560"/>
          </a:xfrm>
        </p:grpSpPr>
        <p:sp>
          <p:nvSpPr>
            <p:cNvPr id="65" name="Rectangle 49">
              <a:extLst>
                <a:ext uri="{FF2B5EF4-FFF2-40B4-BE49-F238E27FC236}">
                  <a16:creationId xmlns:a16="http://schemas.microsoft.com/office/drawing/2014/main" id="{477F75BB-CB5F-E5CE-B131-0979D61AE3BE}"/>
                </a:ext>
              </a:extLst>
            </p:cNvPr>
            <p:cNvSpPr/>
            <p:nvPr/>
          </p:nvSpPr>
          <p:spPr>
            <a:xfrm>
              <a:off x="6089904" y="4078224"/>
              <a:ext cx="5824728" cy="2121408"/>
            </a:xfrm>
            <a:prstGeom prst="rect">
              <a:avLst/>
            </a:prstGeom>
            <a:solidFill>
              <a:srgbClr val="A8D4B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6" name="Rectangle 50">
              <a:extLst>
                <a:ext uri="{FF2B5EF4-FFF2-40B4-BE49-F238E27FC236}">
                  <a16:creationId xmlns:a16="http://schemas.microsoft.com/office/drawing/2014/main" id="{1D18D490-2653-E72E-99C6-415F273F6618}"/>
                </a:ext>
              </a:extLst>
            </p:cNvPr>
            <p:cNvSpPr/>
            <p:nvPr/>
          </p:nvSpPr>
          <p:spPr>
            <a:xfrm>
              <a:off x="6016752" y="4005072"/>
              <a:ext cx="5824728" cy="2121408"/>
            </a:xfrm>
            <a:prstGeom prst="rect">
              <a:avLst/>
            </a:prstGeom>
            <a:solidFill>
              <a:srgbClr val="E8F8EF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2000"/>
            </a:p>
          </p:txBody>
        </p:sp>
        <p:sp>
          <p:nvSpPr>
            <p:cNvPr id="67" name="Rectangle 51">
              <a:extLst>
                <a:ext uri="{FF2B5EF4-FFF2-40B4-BE49-F238E27FC236}">
                  <a16:creationId xmlns:a16="http://schemas.microsoft.com/office/drawing/2014/main" id="{FED7C4C7-4D04-4EAD-D2CB-0EBE7E6BAA6C}"/>
                </a:ext>
              </a:extLst>
            </p:cNvPr>
            <p:cNvSpPr/>
            <p:nvPr/>
          </p:nvSpPr>
          <p:spPr>
            <a:xfrm>
              <a:off x="6016752" y="4005072"/>
              <a:ext cx="5824728" cy="164592"/>
            </a:xfrm>
            <a:prstGeom prst="rect">
              <a:avLst/>
            </a:prstGeom>
            <a:solidFill>
              <a:srgbClr val="009A5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9" name="TextBox 53">
              <a:extLst>
                <a:ext uri="{FF2B5EF4-FFF2-40B4-BE49-F238E27FC236}">
                  <a16:creationId xmlns:a16="http://schemas.microsoft.com/office/drawing/2014/main" id="{8E85B410-43FC-4262-5870-FFA9FF2BFFA1}"/>
                </a:ext>
              </a:extLst>
            </p:cNvPr>
            <p:cNvSpPr txBox="1"/>
            <p:nvPr/>
          </p:nvSpPr>
          <p:spPr>
            <a:xfrm>
              <a:off x="6217920" y="4354558"/>
              <a:ext cx="5422392" cy="6648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pt-BR" sz="4400" b="1" i="0" dirty="0">
                  <a:solidFill>
                    <a:srgbClr val="009A5A"/>
                  </a:solidFill>
                  <a:latin typeface="+mj-lt"/>
                </a:rPr>
                <a:t>XP - </a:t>
              </a:r>
              <a:r>
                <a:rPr sz="4400" b="1" i="0" dirty="0">
                  <a:solidFill>
                    <a:srgbClr val="009A5A"/>
                  </a:solidFill>
                  <a:latin typeface="+mj-lt"/>
                </a:rPr>
                <a:t>Custódia zero.</a:t>
              </a:r>
            </a:p>
          </p:txBody>
        </p:sp>
        <p:sp>
          <p:nvSpPr>
            <p:cNvPr id="71" name="Rectangle 55">
              <a:extLst>
                <a:ext uri="{FF2B5EF4-FFF2-40B4-BE49-F238E27FC236}">
                  <a16:creationId xmlns:a16="http://schemas.microsoft.com/office/drawing/2014/main" id="{52B1A74F-2BD3-96FD-2686-328ECACC2C28}"/>
                </a:ext>
              </a:extLst>
            </p:cNvPr>
            <p:cNvSpPr/>
            <p:nvPr/>
          </p:nvSpPr>
          <p:spPr>
            <a:xfrm>
              <a:off x="6217920" y="5193792"/>
              <a:ext cx="5422392" cy="22860"/>
            </a:xfrm>
            <a:prstGeom prst="rect">
              <a:avLst/>
            </a:prstGeom>
            <a:solidFill>
              <a:srgbClr val="B8E2C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2" name="Oval 56">
              <a:extLst>
                <a:ext uri="{FF2B5EF4-FFF2-40B4-BE49-F238E27FC236}">
                  <a16:creationId xmlns:a16="http://schemas.microsoft.com/office/drawing/2014/main" id="{07B14517-229F-FA1E-4A7F-2CB60A66B1CF}"/>
                </a:ext>
              </a:extLst>
            </p:cNvPr>
            <p:cNvSpPr/>
            <p:nvPr/>
          </p:nvSpPr>
          <p:spPr>
            <a:xfrm>
              <a:off x="6217920" y="5321807"/>
              <a:ext cx="256032" cy="256032"/>
            </a:xfrm>
            <a:prstGeom prst="ellipse">
              <a:avLst/>
            </a:prstGeom>
            <a:solidFill>
              <a:srgbClr val="009A5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3" name="TextBox 57">
              <a:extLst>
                <a:ext uri="{FF2B5EF4-FFF2-40B4-BE49-F238E27FC236}">
                  <a16:creationId xmlns:a16="http://schemas.microsoft.com/office/drawing/2014/main" id="{3F4C135D-9008-7891-9674-BBD73228C3C7}"/>
                </a:ext>
              </a:extLst>
            </p:cNvPr>
            <p:cNvSpPr txBox="1"/>
            <p:nvPr/>
          </p:nvSpPr>
          <p:spPr>
            <a:xfrm>
              <a:off x="6217920" y="5303520"/>
              <a:ext cx="256032" cy="274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1300" b="1" i="0">
                  <a:solidFill>
                    <a:srgbClr val="FFFFFF"/>
                  </a:solidFill>
                  <a:latin typeface="Trebuchet MS"/>
                </a:rPr>
                <a:t>✓</a:t>
              </a:r>
            </a:p>
          </p:txBody>
        </p:sp>
        <p:sp>
          <p:nvSpPr>
            <p:cNvPr id="74" name="TextBox 58">
              <a:extLst>
                <a:ext uri="{FF2B5EF4-FFF2-40B4-BE49-F238E27FC236}">
                  <a16:creationId xmlns:a16="http://schemas.microsoft.com/office/drawing/2014/main" id="{1580C1AD-810F-DABC-8E0A-7A96EA9B598E}"/>
                </a:ext>
              </a:extLst>
            </p:cNvPr>
            <p:cNvSpPr txBox="1"/>
            <p:nvPr/>
          </p:nvSpPr>
          <p:spPr>
            <a:xfrm>
              <a:off x="6583680" y="5266944"/>
              <a:ext cx="5056632" cy="2925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Dealer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Primário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do Tesouro Nacional —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acesso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direto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ao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mercado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primário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de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títulos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públicos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.</a:t>
              </a:r>
            </a:p>
          </p:txBody>
        </p:sp>
        <p:sp>
          <p:nvSpPr>
            <p:cNvPr id="75" name="Oval 59">
              <a:extLst>
                <a:ext uri="{FF2B5EF4-FFF2-40B4-BE49-F238E27FC236}">
                  <a16:creationId xmlns:a16="http://schemas.microsoft.com/office/drawing/2014/main" id="{35673C4B-2870-9DEC-62C6-2C45D11D038E}"/>
                </a:ext>
              </a:extLst>
            </p:cNvPr>
            <p:cNvSpPr/>
            <p:nvPr/>
          </p:nvSpPr>
          <p:spPr>
            <a:xfrm>
              <a:off x="6217920" y="5779007"/>
              <a:ext cx="256032" cy="256032"/>
            </a:xfrm>
            <a:prstGeom prst="ellipse">
              <a:avLst/>
            </a:prstGeom>
            <a:solidFill>
              <a:srgbClr val="009A5A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76" name="TextBox 60">
              <a:extLst>
                <a:ext uri="{FF2B5EF4-FFF2-40B4-BE49-F238E27FC236}">
                  <a16:creationId xmlns:a16="http://schemas.microsoft.com/office/drawing/2014/main" id="{4FB88CB9-E5C3-9325-72A9-B49F39724461}"/>
                </a:ext>
              </a:extLst>
            </p:cNvPr>
            <p:cNvSpPr txBox="1"/>
            <p:nvPr/>
          </p:nvSpPr>
          <p:spPr>
            <a:xfrm>
              <a:off x="6217920" y="5760720"/>
              <a:ext cx="256032" cy="274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sz="1300" b="1" i="0">
                  <a:solidFill>
                    <a:srgbClr val="FFFFFF"/>
                  </a:solidFill>
                  <a:latin typeface="Trebuchet MS"/>
                </a:rPr>
                <a:t>✓</a:t>
              </a:r>
            </a:p>
          </p:txBody>
        </p:sp>
        <p:sp>
          <p:nvSpPr>
            <p:cNvPr id="77" name="TextBox 61">
              <a:extLst>
                <a:ext uri="{FF2B5EF4-FFF2-40B4-BE49-F238E27FC236}">
                  <a16:creationId xmlns:a16="http://schemas.microsoft.com/office/drawing/2014/main" id="{78ABEE9D-08A9-4B74-B8D3-9ADA54506ABA}"/>
                </a:ext>
              </a:extLst>
            </p:cNvPr>
            <p:cNvSpPr txBox="1"/>
            <p:nvPr/>
          </p:nvSpPr>
          <p:spPr>
            <a:xfrm>
              <a:off x="6583680" y="5724144"/>
              <a:ext cx="5056632" cy="2925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Plataforma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institucional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completa para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acompanhamento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e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gestão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da </a:t>
              </a:r>
              <a:r>
                <a:rPr sz="1600" b="0" i="0" dirty="0" err="1">
                  <a:solidFill>
                    <a:srgbClr val="0D1F4E"/>
                  </a:solidFill>
                  <a:latin typeface="+mj-lt"/>
                </a:rPr>
                <a:t>carteira</a:t>
              </a:r>
              <a:r>
                <a:rPr sz="1600" b="0" i="0" dirty="0">
                  <a:solidFill>
                    <a:srgbClr val="0D1F4E"/>
                  </a:solidFill>
                  <a:latin typeface="+mj-lt"/>
                </a:rPr>
                <a:t> do RPPS.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3527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4802483" y="-285750"/>
            <a:ext cx="9368628" cy="260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1369"/>
              </a:lnSpc>
              <a:spcBef>
                <a:spcPct val="0"/>
              </a:spcBef>
            </a:pPr>
            <a:r>
              <a:rPr lang="en-US" sz="15264" b="1" i="1" dirty="0" err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Obrigado</a:t>
            </a:r>
            <a:r>
              <a:rPr lang="en-US" sz="15264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005055" y="8345201"/>
            <a:ext cx="4040803" cy="459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890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Renato Loro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108911" y="8886617"/>
            <a:ext cx="3833090" cy="287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427"/>
              </a:lnSpc>
            </a:pPr>
            <a:r>
              <a:rPr lang="en-US" sz="1734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Poder Público - XP</a:t>
            </a:r>
          </a:p>
        </p:txBody>
      </p:sp>
      <p:sp>
        <p:nvSpPr>
          <p:cNvPr id="12" name="Freeform 12"/>
          <p:cNvSpPr/>
          <p:nvPr/>
        </p:nvSpPr>
        <p:spPr>
          <a:xfrm>
            <a:off x="8850952" y="3528905"/>
            <a:ext cx="699677" cy="459242"/>
          </a:xfrm>
          <a:custGeom>
            <a:avLst/>
            <a:gdLst/>
            <a:ahLst/>
            <a:cxnLst/>
            <a:rect l="l" t="t" r="r" b="b"/>
            <a:pathLst>
              <a:path w="699677" h="459242">
                <a:moveTo>
                  <a:pt x="0" y="0"/>
                </a:moveTo>
                <a:lnTo>
                  <a:pt x="699677" y="0"/>
                </a:lnTo>
                <a:lnTo>
                  <a:pt x="699677" y="459243"/>
                </a:lnTo>
                <a:lnTo>
                  <a:pt x="0" y="45924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Freeform 13"/>
          <p:cNvSpPr/>
          <p:nvPr/>
        </p:nvSpPr>
        <p:spPr>
          <a:xfrm>
            <a:off x="8850952" y="4205221"/>
            <a:ext cx="792637" cy="792637"/>
          </a:xfrm>
          <a:custGeom>
            <a:avLst/>
            <a:gdLst/>
            <a:ahLst/>
            <a:cxnLst/>
            <a:rect l="l" t="t" r="r" b="b"/>
            <a:pathLst>
              <a:path w="792637" h="792637">
                <a:moveTo>
                  <a:pt x="0" y="0"/>
                </a:moveTo>
                <a:lnTo>
                  <a:pt x="792637" y="0"/>
                </a:lnTo>
                <a:lnTo>
                  <a:pt x="792637" y="792637"/>
                </a:lnTo>
                <a:lnTo>
                  <a:pt x="0" y="7926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5" name="TextBox 15"/>
          <p:cNvSpPr txBox="1"/>
          <p:nvPr/>
        </p:nvSpPr>
        <p:spPr>
          <a:xfrm>
            <a:off x="9829800" y="3641644"/>
            <a:ext cx="7093925" cy="117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15"/>
              </a:lnSpc>
              <a:spcBef>
                <a:spcPct val="0"/>
              </a:spcBef>
            </a:pPr>
            <a:r>
              <a:rPr lang="en-US" sz="2476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renato.loro@xpi.com.br</a:t>
            </a:r>
          </a:p>
          <a:p>
            <a:pPr algn="l">
              <a:lnSpc>
                <a:spcPts val="3115"/>
              </a:lnSpc>
              <a:spcBef>
                <a:spcPct val="0"/>
              </a:spcBef>
            </a:pPr>
            <a:endParaRPr lang="en-US" sz="2476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  <a:p>
            <a:pPr algn="l">
              <a:lnSpc>
                <a:spcPts val="3116"/>
              </a:lnSpc>
              <a:spcBef>
                <a:spcPct val="0"/>
              </a:spcBef>
            </a:pPr>
            <a:r>
              <a:rPr lang="en-US" sz="2476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TELEFONE E WHATSAPP: (11) 91202-8018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4696702" y="250641"/>
            <a:ext cx="3156312" cy="2087550"/>
            <a:chOff x="0" y="0"/>
            <a:chExt cx="4208416" cy="2783399"/>
          </a:xfrm>
        </p:grpSpPr>
        <p:sp>
          <p:nvSpPr>
            <p:cNvPr id="17" name="Freeform 17"/>
            <p:cNvSpPr/>
            <p:nvPr/>
          </p:nvSpPr>
          <p:spPr>
            <a:xfrm>
              <a:off x="2770174" y="0"/>
              <a:ext cx="1307880" cy="1215706"/>
            </a:xfrm>
            <a:custGeom>
              <a:avLst/>
              <a:gdLst/>
              <a:ahLst/>
              <a:cxnLst/>
              <a:rect l="l" t="t" r="r" b="b"/>
              <a:pathLst>
                <a:path w="1307880" h="1215706">
                  <a:moveTo>
                    <a:pt x="0" y="0"/>
                  </a:moveTo>
                  <a:lnTo>
                    <a:pt x="1307880" y="0"/>
                  </a:lnTo>
                  <a:lnTo>
                    <a:pt x="1307880" y="1215706"/>
                  </a:lnTo>
                  <a:lnTo>
                    <a:pt x="0" y="12157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451974"/>
              <a:ext cx="4208416" cy="9009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94"/>
                </a:lnSpc>
              </a:pPr>
              <a:r>
                <a:rPr lang="en-US" sz="4067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4067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149031"/>
              <a:ext cx="4208416" cy="7596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78"/>
                </a:lnSpc>
              </a:pPr>
              <a:r>
                <a:rPr lang="en-US" sz="3413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1764283"/>
              <a:ext cx="4208416" cy="9139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11"/>
                </a:lnSpc>
              </a:pPr>
              <a:r>
                <a:rPr lang="en-US" sz="407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479879" y="2544553"/>
              <a:ext cx="1248658" cy="2388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67"/>
                </a:lnSpc>
              </a:pPr>
              <a:r>
                <a:rPr lang="en-US" sz="1048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22" name="Imagem 21">
            <a:extLst>
              <a:ext uri="{FF2B5EF4-FFF2-40B4-BE49-F238E27FC236}">
                <a16:creationId xmlns:a16="http://schemas.microsoft.com/office/drawing/2014/main" id="{7C75E386-45CC-0227-66C4-3159C63C91D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512" y="3730567"/>
            <a:ext cx="6496994" cy="43334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60E5520D-187F-349D-BFB4-3BB228BC541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629" y="5143500"/>
            <a:ext cx="4804889" cy="48048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717</Words>
  <Application>Microsoft Office PowerPoint</Application>
  <PresentationFormat>Personalizar</PresentationFormat>
  <Paragraphs>143</Paragraphs>
  <Slides>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23" baseType="lpstr">
      <vt:lpstr>Cormorant Garamond Bold Italics</vt:lpstr>
      <vt:lpstr>League Spartan</vt:lpstr>
      <vt:lpstr>Quicksand Bold</vt:lpstr>
      <vt:lpstr>Arial</vt:lpstr>
      <vt:lpstr>Open Sans Extra Bold</vt:lpstr>
      <vt:lpstr>Wingdings</vt:lpstr>
      <vt:lpstr>Georgia</vt:lpstr>
      <vt:lpstr>Roboto Thin</vt:lpstr>
      <vt:lpstr>Roboto Slab</vt:lpstr>
      <vt:lpstr>Trebuchet MS</vt:lpstr>
      <vt:lpstr>Open Sans</vt:lpstr>
      <vt:lpstr>Roboto</vt:lpstr>
      <vt:lpstr>Calibri</vt:lpstr>
      <vt:lpstr>Aptos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ModeloSlideSemInvest2026</dc:title>
  <dc:creator>Renato Loro</dc:creator>
  <cp:lastModifiedBy>Renato Loro</cp:lastModifiedBy>
  <cp:revision>2</cp:revision>
  <dcterms:created xsi:type="dcterms:W3CDTF">2006-08-16T00:00:00Z</dcterms:created>
  <dcterms:modified xsi:type="dcterms:W3CDTF">2026-04-28T13:05:11Z</dcterms:modified>
  <dc:identifier>DAHFKbmLDzo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6a9157b-bcf3-4eac-b03e-7cf007ba9fdf_Enabled">
    <vt:lpwstr>true</vt:lpwstr>
  </property>
  <property fmtid="{D5CDD505-2E9C-101B-9397-08002B2CF9AE}" pid="3" name="MSIP_Label_e6a9157b-bcf3-4eac-b03e-7cf007ba9fdf_SetDate">
    <vt:lpwstr>2026-04-23T16:54:20Z</vt:lpwstr>
  </property>
  <property fmtid="{D5CDD505-2E9C-101B-9397-08002B2CF9AE}" pid="4" name="MSIP_Label_e6a9157b-bcf3-4eac-b03e-7cf007ba9fdf_Method">
    <vt:lpwstr>Privileged</vt:lpwstr>
  </property>
  <property fmtid="{D5CDD505-2E9C-101B-9397-08002B2CF9AE}" pid="5" name="MSIP_Label_e6a9157b-bcf3-4eac-b03e-7cf007ba9fdf_Name">
    <vt:lpwstr>Publica</vt:lpwstr>
  </property>
  <property fmtid="{D5CDD505-2E9C-101B-9397-08002B2CF9AE}" pid="6" name="MSIP_Label_e6a9157b-bcf3-4eac-b03e-7cf007ba9fdf_SiteId">
    <vt:lpwstr>cf56e405-d2b0-4266-b210-aa04636b6161</vt:lpwstr>
  </property>
  <property fmtid="{D5CDD505-2E9C-101B-9397-08002B2CF9AE}" pid="7" name="MSIP_Label_e6a9157b-bcf3-4eac-b03e-7cf007ba9fdf_ActionId">
    <vt:lpwstr>cffd3ff2-6b3e-4074-82c0-8b38ebc36f58</vt:lpwstr>
  </property>
  <property fmtid="{D5CDD505-2E9C-101B-9397-08002B2CF9AE}" pid="8" name="MSIP_Label_e6a9157b-bcf3-4eac-b03e-7cf007ba9fdf_ContentBits">
    <vt:lpwstr>2</vt:lpwstr>
  </property>
  <property fmtid="{D5CDD505-2E9C-101B-9397-08002B2CF9AE}" pid="9" name="MSIP_Label_e6a9157b-bcf3-4eac-b03e-7cf007ba9fdf_Tag">
    <vt:lpwstr>10, 0, 1, 1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[ CLASSIFICAÇÃO: PÚBLICA ]</vt:lpwstr>
  </property>
</Properties>
</file>